
<file path=[Content_Types].xml><?xml version="1.0" encoding="utf-8"?>
<Types xmlns="http://schemas.openxmlformats.org/package/2006/content-types">
  <Default Extension="jpeg" ContentType="image/jpeg"/>
  <Default Extension="xlsx" ContentType="application/vnd.openxmlformats-officedocument.spreadsheetml.sheet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hart10.xml" ContentType="application/vnd.openxmlformats-officedocument.drawingml.chart+xml"/>
  <Override PartName="/ppt/charts/chart11.xml" ContentType="application/vnd.openxmlformats-officedocument.drawingml.chart+xml"/>
  <Override PartName="/ppt/charts/chart12.xml" ContentType="application/vnd.openxmlformats-officedocument.drawingml.chart+xml"/>
  <Override PartName="/ppt/charts/chart13.xml" ContentType="application/vnd.openxmlformats-officedocument.drawingml.chart+xml"/>
  <Override PartName="/ppt/charts/chart14.xml" ContentType="application/vnd.openxmlformats-officedocument.drawingml.chart+xml"/>
  <Override PartName="/ppt/charts/chart15.xml" ContentType="application/vnd.openxmlformats-officedocument.drawingml.chart+xml"/>
  <Override PartName="/ppt/charts/chart16.xml" ContentType="application/vnd.openxmlformats-officedocument.drawingml.chart+xml"/>
  <Override PartName="/ppt/charts/chart17.xml" ContentType="application/vnd.openxmlformats-officedocument.drawingml.chart+xml"/>
  <Override PartName="/ppt/charts/chart18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charts/colors1.xml" ContentType="application/vnd.ms-office.chartcolorstyle+xml"/>
  <Override PartName="/ppt/charts/colors10.xml" ContentType="application/vnd.ms-office.chartcolorstyle+xml"/>
  <Override PartName="/ppt/charts/colors11.xml" ContentType="application/vnd.ms-office.chartcolorstyle+xml"/>
  <Override PartName="/ppt/charts/colors12.xml" ContentType="application/vnd.ms-office.chartcolorstyle+xml"/>
  <Override PartName="/ppt/charts/colors13.xml" ContentType="application/vnd.ms-office.chartcolorstyle+xml"/>
  <Override PartName="/ppt/charts/colors14.xml" ContentType="application/vnd.ms-office.chartcolorstyle+xml"/>
  <Override PartName="/ppt/charts/colors15.xml" ContentType="application/vnd.ms-office.chartcolorstyle+xml"/>
  <Override PartName="/ppt/charts/colors16.xml" ContentType="application/vnd.ms-office.chartcolorstyle+xml"/>
  <Override PartName="/ppt/charts/colors17.xml" ContentType="application/vnd.ms-office.chartcolorstyle+xml"/>
  <Override PartName="/ppt/charts/colors18.xml" ContentType="application/vnd.ms-office.chartcolorstyle+xml"/>
  <Override PartName="/ppt/charts/colors2.xml" ContentType="application/vnd.ms-office.chartcolorstyle+xml"/>
  <Override PartName="/ppt/charts/colors3.xml" ContentType="application/vnd.ms-office.chartcolorstyle+xml"/>
  <Override PartName="/ppt/charts/colors4.xml" ContentType="application/vnd.ms-office.chartcolorstyle+xml"/>
  <Override PartName="/ppt/charts/colors5.xml" ContentType="application/vnd.ms-office.chartcolorstyle+xml"/>
  <Override PartName="/ppt/charts/colors6.xml" ContentType="application/vnd.ms-office.chartcolorstyle+xml"/>
  <Override PartName="/ppt/charts/colors7.xml" ContentType="application/vnd.ms-office.chartcolorstyle+xml"/>
  <Override PartName="/ppt/charts/colors8.xml" ContentType="application/vnd.ms-office.chartcolorstyle+xml"/>
  <Override PartName="/ppt/charts/colors9.xml" ContentType="application/vnd.ms-office.chartcolorstyle+xml"/>
  <Override PartName="/ppt/charts/style1.xml" ContentType="application/vnd.ms-office.chartstyle+xml"/>
  <Override PartName="/ppt/charts/style10.xml" ContentType="application/vnd.ms-office.chartstyle+xml"/>
  <Override PartName="/ppt/charts/style11.xml" ContentType="application/vnd.ms-office.chartstyle+xml"/>
  <Override PartName="/ppt/charts/style12.xml" ContentType="application/vnd.ms-office.chartstyle+xml"/>
  <Override PartName="/ppt/charts/style13.xml" ContentType="application/vnd.ms-office.chartstyle+xml"/>
  <Override PartName="/ppt/charts/style14.xml" ContentType="application/vnd.ms-office.chartstyle+xml"/>
  <Override PartName="/ppt/charts/style15.xml" ContentType="application/vnd.ms-office.chartstyle+xml"/>
  <Override PartName="/ppt/charts/style16.xml" ContentType="application/vnd.ms-office.chartstyle+xml"/>
  <Override PartName="/ppt/charts/style17.xml" ContentType="application/vnd.ms-office.chartstyle+xml"/>
  <Override PartName="/ppt/charts/style18.xml" ContentType="application/vnd.ms-office.chartstyle+xml"/>
  <Override PartName="/ppt/charts/style2.xml" ContentType="application/vnd.ms-office.chartstyle+xml"/>
  <Override PartName="/ppt/charts/style3.xml" ContentType="application/vnd.ms-office.chartstyle+xml"/>
  <Override PartName="/ppt/charts/style4.xml" ContentType="application/vnd.ms-office.chartstyle+xml"/>
  <Override PartName="/ppt/charts/style5.xml" ContentType="application/vnd.ms-office.chartstyle+xml"/>
  <Override PartName="/ppt/charts/style6.xml" ContentType="application/vnd.ms-office.chartstyle+xml"/>
  <Override PartName="/ppt/charts/style7.xml" ContentType="application/vnd.ms-office.chartstyle+xml"/>
  <Override PartName="/ppt/charts/style8.xml" ContentType="application/vnd.ms-office.chartstyle+xml"/>
  <Override PartName="/ppt/charts/style9.xml" ContentType="application/vnd.ms-office.chartstyle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60"/>
  </p:handoutMasterIdLst>
  <p:sldIdLst>
    <p:sldId id="256" r:id="rId3"/>
    <p:sldId id="257" r:id="rId5"/>
    <p:sldId id="258" r:id="rId6"/>
    <p:sldId id="329" r:id="rId7"/>
    <p:sldId id="259" r:id="rId8"/>
    <p:sldId id="422" r:id="rId9"/>
    <p:sldId id="260" r:id="rId10"/>
    <p:sldId id="523" r:id="rId11"/>
    <p:sldId id="358" r:id="rId12"/>
    <p:sldId id="595" r:id="rId13"/>
    <p:sldId id="515" r:id="rId14"/>
    <p:sldId id="524" r:id="rId15"/>
    <p:sldId id="415" r:id="rId16"/>
    <p:sldId id="516" r:id="rId17"/>
    <p:sldId id="517" r:id="rId18"/>
    <p:sldId id="285" r:id="rId19"/>
    <p:sldId id="514" r:id="rId20"/>
    <p:sldId id="425" r:id="rId21"/>
    <p:sldId id="518" r:id="rId22"/>
    <p:sldId id="519" r:id="rId23"/>
    <p:sldId id="485" r:id="rId24"/>
    <p:sldId id="486" r:id="rId25"/>
    <p:sldId id="597" r:id="rId26"/>
    <p:sldId id="520" r:id="rId27"/>
    <p:sldId id="596" r:id="rId28"/>
    <p:sldId id="435" r:id="rId29"/>
    <p:sldId id="521" r:id="rId30"/>
    <p:sldId id="513" r:id="rId31"/>
    <p:sldId id="356" r:id="rId32"/>
    <p:sldId id="511" r:id="rId33"/>
    <p:sldId id="567" r:id="rId34"/>
    <p:sldId id="569" r:id="rId35"/>
    <p:sldId id="570" r:id="rId36"/>
    <p:sldId id="593" r:id="rId37"/>
    <p:sldId id="512" r:id="rId38"/>
    <p:sldId id="317" r:id="rId39"/>
    <p:sldId id="263" r:id="rId40"/>
    <p:sldId id="276" r:id="rId41"/>
    <p:sldId id="273" r:id="rId42"/>
    <p:sldId id="413" r:id="rId43"/>
    <p:sldId id="431" r:id="rId44"/>
    <p:sldId id="432" r:id="rId45"/>
    <p:sldId id="284" r:id="rId46"/>
    <p:sldId id="359" r:id="rId47"/>
    <p:sldId id="269" r:id="rId48"/>
    <p:sldId id="270" r:id="rId49"/>
    <p:sldId id="271" r:id="rId50"/>
    <p:sldId id="272" r:id="rId51"/>
    <p:sldId id="279" r:id="rId52"/>
    <p:sldId id="418" r:id="rId53"/>
    <p:sldId id="434" r:id="rId54"/>
    <p:sldId id="510" r:id="rId55"/>
    <p:sldId id="572" r:id="rId56"/>
    <p:sldId id="458" r:id="rId57"/>
    <p:sldId id="565" r:id="rId58"/>
    <p:sldId id="566" r:id="rId59"/>
  </p:sldIdLst>
  <p:sldSz cx="9144000" cy="6858000" type="screen4x3"/>
  <p:notesSz cx="6858000" cy="9144000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CA00"/>
    <a:srgbClr val="9F15F5"/>
    <a:srgbClr val="E9503E"/>
    <a:srgbClr val="000000"/>
    <a:srgbClr val="F5A300"/>
    <a:srgbClr val="9C1C26"/>
    <a:srgbClr val="312C8C"/>
    <a:srgbClr val="B5B5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C7853C-536D-4A76-A0AE-DD22124D55A5}" styleName="主题样式 1 - 强调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>
    <p:restoredLeft sz="8713" autoAdjust="0"/>
    <p:restoredTop sz="91188" autoAdjust="0"/>
  </p:normalViewPr>
  <p:slideViewPr>
    <p:cSldViewPr snapToObjects="1">
      <p:cViewPr varScale="1">
        <p:scale>
          <a:sx n="86" d="100"/>
          <a:sy n="86" d="100"/>
        </p:scale>
        <p:origin x="1670" y="67"/>
      </p:cViewPr>
      <p:guideLst>
        <p:guide orient="horz" pos="2431"/>
        <p:guide pos="301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Objects="1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3" Type="http://schemas.openxmlformats.org/officeDocument/2006/relationships/tableStyles" Target="tableStyles.xml"/><Relationship Id="rId62" Type="http://schemas.openxmlformats.org/officeDocument/2006/relationships/viewProps" Target="viewProps.xml"/><Relationship Id="rId61" Type="http://schemas.openxmlformats.org/officeDocument/2006/relationships/presProps" Target="presProps.xml"/><Relationship Id="rId60" Type="http://schemas.openxmlformats.org/officeDocument/2006/relationships/handoutMaster" Target="handoutMasters/handoutMaster1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package" Target="../embeddings/Workbook1.xlsx"/></Relationships>
</file>

<file path=ppt/charts/_rels/chart10.xml.rels><?xml version="1.0" encoding="UTF-8" standalone="yes"?>
<Relationships xmlns="http://schemas.openxmlformats.org/package/2006/relationships"><Relationship Id="rId3" Type="http://schemas.microsoft.com/office/2011/relationships/chartColorStyle" Target="colors10.xml"/><Relationship Id="rId2" Type="http://schemas.microsoft.com/office/2011/relationships/chartStyle" Target="style10.xml"/><Relationship Id="rId1" Type="http://schemas.openxmlformats.org/officeDocument/2006/relationships/oleObject" Target="NULL" TargetMode="External"/></Relationships>
</file>

<file path=ppt/charts/_rels/chart11.xml.rels><?xml version="1.0" encoding="UTF-8" standalone="yes"?>
<Relationships xmlns="http://schemas.openxmlformats.org/package/2006/relationships"><Relationship Id="rId3" Type="http://schemas.microsoft.com/office/2011/relationships/chartColorStyle" Target="colors11.xml"/><Relationship Id="rId2" Type="http://schemas.microsoft.com/office/2011/relationships/chartStyle" Target="style11.xml"/><Relationship Id="rId1" Type="http://schemas.openxmlformats.org/officeDocument/2006/relationships/package" Target="../embeddings/Workbook9.xlsx"/></Relationships>
</file>

<file path=ppt/charts/_rels/chart12.xml.rels><?xml version="1.0" encoding="UTF-8" standalone="yes"?>
<Relationships xmlns="http://schemas.openxmlformats.org/package/2006/relationships"><Relationship Id="rId3" Type="http://schemas.microsoft.com/office/2011/relationships/chartColorStyle" Target="colors12.xml"/><Relationship Id="rId2" Type="http://schemas.microsoft.com/office/2011/relationships/chartStyle" Target="style12.xml"/><Relationship Id="rId1" Type="http://schemas.openxmlformats.org/officeDocument/2006/relationships/package" Target="../embeddings/Workbook10.xlsx"/></Relationships>
</file>

<file path=ppt/charts/_rels/chart13.xml.rels><?xml version="1.0" encoding="UTF-8" standalone="yes"?>
<Relationships xmlns="http://schemas.openxmlformats.org/package/2006/relationships"><Relationship Id="rId3" Type="http://schemas.microsoft.com/office/2011/relationships/chartColorStyle" Target="colors13.xml"/><Relationship Id="rId2" Type="http://schemas.microsoft.com/office/2011/relationships/chartStyle" Target="style13.xml"/><Relationship Id="rId1" Type="http://schemas.openxmlformats.org/officeDocument/2006/relationships/package" Target="../embeddings/Workbook11.xlsx"/></Relationships>
</file>

<file path=ppt/charts/_rels/chart14.xml.rels><?xml version="1.0" encoding="UTF-8" standalone="yes"?>
<Relationships xmlns="http://schemas.openxmlformats.org/package/2006/relationships"><Relationship Id="rId3" Type="http://schemas.microsoft.com/office/2011/relationships/chartColorStyle" Target="colors14.xml"/><Relationship Id="rId2" Type="http://schemas.microsoft.com/office/2011/relationships/chartStyle" Target="style14.xml"/><Relationship Id="rId1" Type="http://schemas.openxmlformats.org/officeDocument/2006/relationships/package" Target="../embeddings/Workbook12.xlsx"/></Relationships>
</file>

<file path=ppt/charts/_rels/chart15.xml.rels><?xml version="1.0" encoding="UTF-8" standalone="yes"?>
<Relationships xmlns="http://schemas.openxmlformats.org/package/2006/relationships"><Relationship Id="rId3" Type="http://schemas.microsoft.com/office/2011/relationships/chartColorStyle" Target="colors15.xml"/><Relationship Id="rId2" Type="http://schemas.microsoft.com/office/2011/relationships/chartStyle" Target="style15.xml"/><Relationship Id="rId1" Type="http://schemas.openxmlformats.org/officeDocument/2006/relationships/package" Target="../embeddings/Workbook13.xlsx"/></Relationships>
</file>

<file path=ppt/charts/_rels/chart16.xml.rels><?xml version="1.0" encoding="UTF-8" standalone="yes"?>
<Relationships xmlns="http://schemas.openxmlformats.org/package/2006/relationships"><Relationship Id="rId3" Type="http://schemas.microsoft.com/office/2011/relationships/chartColorStyle" Target="colors16.xml"/><Relationship Id="rId2" Type="http://schemas.microsoft.com/office/2011/relationships/chartStyle" Target="style16.xml"/><Relationship Id="rId1" Type="http://schemas.openxmlformats.org/officeDocument/2006/relationships/package" Target="../embeddings/Workbook14.xlsx"/></Relationships>
</file>

<file path=ppt/charts/_rels/chart17.xml.rels><?xml version="1.0" encoding="UTF-8" standalone="yes"?>
<Relationships xmlns="http://schemas.openxmlformats.org/package/2006/relationships"><Relationship Id="rId3" Type="http://schemas.microsoft.com/office/2011/relationships/chartColorStyle" Target="colors17.xml"/><Relationship Id="rId2" Type="http://schemas.microsoft.com/office/2011/relationships/chartStyle" Target="style17.xml"/><Relationship Id="rId1" Type="http://schemas.openxmlformats.org/officeDocument/2006/relationships/package" Target="../embeddings/Workbook15.xlsx"/></Relationships>
</file>

<file path=ppt/charts/_rels/chart18.xml.rels><?xml version="1.0" encoding="UTF-8" standalone="yes"?>
<Relationships xmlns="http://schemas.openxmlformats.org/package/2006/relationships"><Relationship Id="rId3" Type="http://schemas.microsoft.com/office/2011/relationships/chartColorStyle" Target="colors18.xml"/><Relationship Id="rId2" Type="http://schemas.microsoft.com/office/2011/relationships/chartStyle" Target="style18.xml"/><Relationship Id="rId1" Type="http://schemas.openxmlformats.org/officeDocument/2006/relationships/package" Target="../embeddings/Workbook16.xlsx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package" Target="../embeddings/Workbook2.xlsx"/></Relationships>
</file>

<file path=ppt/charts/_rels/chart3.xml.rels><?xml version="1.0" encoding="UTF-8" standalone="yes"?>
<Relationships xmlns="http://schemas.openxmlformats.org/package/2006/relationships"><Relationship Id="rId3" Type="http://schemas.microsoft.com/office/2011/relationships/chartColorStyle" Target="colors3.xml"/><Relationship Id="rId2" Type="http://schemas.microsoft.com/office/2011/relationships/chartStyle" Target="style3.xml"/><Relationship Id="rId1" Type="http://schemas.openxmlformats.org/officeDocument/2006/relationships/package" Target="../embeddings/Workbook3.xlsx"/></Relationships>
</file>

<file path=ppt/charts/_rels/chart4.xml.rels><?xml version="1.0" encoding="UTF-8" standalone="yes"?>
<Relationships xmlns="http://schemas.openxmlformats.org/package/2006/relationships"><Relationship Id="rId3" Type="http://schemas.microsoft.com/office/2011/relationships/chartColorStyle" Target="colors4.xml"/><Relationship Id="rId2" Type="http://schemas.microsoft.com/office/2011/relationships/chartStyle" Target="style4.xml"/><Relationship Id="rId1" Type="http://schemas.openxmlformats.org/officeDocument/2006/relationships/package" Target="../embeddings/Workbook4.xlsx"/></Relationships>
</file>

<file path=ppt/charts/_rels/chart5.xml.rels><?xml version="1.0" encoding="UTF-8" standalone="yes"?>
<Relationships xmlns="http://schemas.openxmlformats.org/package/2006/relationships"><Relationship Id="rId3" Type="http://schemas.microsoft.com/office/2011/relationships/chartColorStyle" Target="colors5.xml"/><Relationship Id="rId2" Type="http://schemas.microsoft.com/office/2011/relationships/chartStyle" Target="style5.xml"/><Relationship Id="rId1" Type="http://schemas.openxmlformats.org/officeDocument/2006/relationships/package" Target="../embeddings/Workbook5.xlsx"/></Relationships>
</file>

<file path=ppt/charts/_rels/chart6.xml.rels><?xml version="1.0" encoding="UTF-8" standalone="yes"?>
<Relationships xmlns="http://schemas.openxmlformats.org/package/2006/relationships"><Relationship Id="rId3" Type="http://schemas.microsoft.com/office/2011/relationships/chartColorStyle" Target="colors6.xml"/><Relationship Id="rId2" Type="http://schemas.microsoft.com/office/2011/relationships/chartStyle" Target="style6.xml"/><Relationship Id="rId1" Type="http://schemas.openxmlformats.org/officeDocument/2006/relationships/package" Target="../embeddings/Workbook6.xlsx"/></Relationships>
</file>

<file path=ppt/charts/_rels/chart7.xml.rels><?xml version="1.0" encoding="UTF-8" standalone="yes"?>
<Relationships xmlns="http://schemas.openxmlformats.org/package/2006/relationships"><Relationship Id="rId3" Type="http://schemas.microsoft.com/office/2011/relationships/chartColorStyle" Target="colors7.xml"/><Relationship Id="rId2" Type="http://schemas.microsoft.com/office/2011/relationships/chartStyle" Target="style7.xml"/><Relationship Id="rId1" Type="http://schemas.openxmlformats.org/officeDocument/2006/relationships/package" Target="../embeddings/Workbook7.xlsx"/></Relationships>
</file>

<file path=ppt/charts/_rels/chart8.xml.rels><?xml version="1.0" encoding="UTF-8" standalone="yes"?>
<Relationships xmlns="http://schemas.openxmlformats.org/package/2006/relationships"><Relationship Id="rId3" Type="http://schemas.microsoft.com/office/2011/relationships/chartColorStyle" Target="colors8.xml"/><Relationship Id="rId2" Type="http://schemas.microsoft.com/office/2011/relationships/chartStyle" Target="style8.xml"/><Relationship Id="rId1" Type="http://schemas.openxmlformats.org/officeDocument/2006/relationships/oleObject" Target="NULL" TargetMode="External"/></Relationships>
</file>

<file path=ppt/charts/_rels/chart9.xml.rels><?xml version="1.0" encoding="UTF-8" standalone="yes"?>
<Relationships xmlns="http://schemas.openxmlformats.org/package/2006/relationships"><Relationship Id="rId3" Type="http://schemas.microsoft.com/office/2011/relationships/chartColorStyle" Target="colors9.xml"/><Relationship Id="rId2" Type="http://schemas.microsoft.com/office/2011/relationships/chartStyle" Target="style9.xml"/><Relationship Id="rId1" Type="http://schemas.openxmlformats.org/officeDocument/2006/relationships/package" Target="../embeddings/Workbook8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58745259885567"/>
          <c:y val="0.139034268844447"/>
          <c:w val="0.68802807279416"/>
          <c:h val="0.870206489675516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2"/>
            </a:solidFill>
            <a:ln w="19050">
              <a:noFill/>
            </a:ln>
          </c:spPr>
          <c:explosion val="0"/>
          <c:dPt>
            <c:idx val="0"/>
            <c:bubble3D val="0"/>
            <c:spPr>
              <a:solidFill>
                <a:schemeClr val="bg2"/>
              </a:solidFill>
              <a:ln w="19050">
                <a:noFill/>
              </a:ln>
              <a:effectLst>
                <a:outerShdw blurRad="508000" dist="254000" dir="5400000" algn="t" rotWithShape="0">
                  <a:prstClr val="black">
                    <a:alpha val="30000"/>
                  </a:prstClr>
                </a:outerShdw>
              </a:effectLst>
            </c:spPr>
          </c:dPt>
          <c:dPt>
            <c:idx val="1"/>
            <c:bubble3D val="0"/>
            <c:spPr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ang="5400000" scaled="0"/>
              </a:gra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77.3913043478261</c:v>
                </c:pt>
                <c:pt idx="1">
                  <c:v>22.6086956521739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</a:p>
  </c:txPr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sz="1600" b="1" dirty="0">
                <a:solidFill>
                  <a:schemeClr val="tx1"/>
                </a:solidFill>
              </a:rPr>
              <a:t>Baseline </a:t>
            </a:r>
            <a:r>
              <a:rPr lang="de-DE" sz="1600" b="1" dirty="0" err="1">
                <a:solidFill>
                  <a:schemeClr val="tx1"/>
                </a:solidFill>
              </a:rPr>
              <a:t>vs</a:t>
            </a:r>
            <a:r>
              <a:rPr lang="de-DE" sz="1600" b="1" dirty="0">
                <a:solidFill>
                  <a:schemeClr val="tx1"/>
                </a:solidFill>
              </a:rPr>
              <a:t> </a:t>
            </a:r>
            <a:r>
              <a:rPr lang="de-DE" sz="1600" b="1" dirty="0" err="1">
                <a:solidFill>
                  <a:schemeClr val="tx1"/>
                </a:solidFill>
              </a:rPr>
              <a:t>Continuous</a:t>
            </a:r>
            <a:r>
              <a:rPr lang="de-DE" sz="1600" b="1" dirty="0">
                <a:solidFill>
                  <a:schemeClr val="tx1"/>
                </a:solidFill>
              </a:rPr>
              <a:t> Superpixel Loss </a:t>
            </a:r>
            <a:endParaRPr lang="de-DE" sz="1600" b="1" dirty="0">
              <a:solidFill>
                <a:schemeClr val="tx1"/>
              </a:solidFill>
            </a:endParaRPr>
          </a:p>
          <a:p>
            <a:pPr>
              <a:defRPr lang="en-US"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sz="1600" b="1" dirty="0" err="1">
                <a:solidFill>
                  <a:schemeClr val="tx1"/>
                </a:solidFill>
              </a:rPr>
              <a:t>evaluated</a:t>
            </a:r>
            <a:r>
              <a:rPr lang="de-DE" sz="1600" b="1" dirty="0">
                <a:solidFill>
                  <a:schemeClr val="tx1"/>
                </a:solidFill>
              </a:rPr>
              <a:t> on </a:t>
            </a:r>
            <a:r>
              <a:rPr lang="de-DE" sz="1600" b="1" dirty="0" err="1">
                <a:solidFill>
                  <a:schemeClr val="tx1"/>
                </a:solidFill>
              </a:rPr>
              <a:t>absl</a:t>
            </a:r>
            <a:r>
              <a:rPr lang="de-DE" sz="1600" b="1" dirty="0">
                <a:solidFill>
                  <a:schemeClr val="tx1"/>
                </a:solidFill>
              </a:rPr>
              <a:t>. </a:t>
            </a:r>
            <a:r>
              <a:rPr lang="de-DE" sz="1600" b="1" dirty="0" err="1">
                <a:solidFill>
                  <a:schemeClr val="tx1"/>
                </a:solidFill>
              </a:rPr>
              <a:t>error</a:t>
            </a:r>
            <a:endParaRPr lang="de-DE" sz="1600" b="1" dirty="0">
              <a:solidFill>
                <a:schemeClr val="tx1"/>
              </a:solidFill>
            </a:endParaRPr>
          </a:p>
        </c:rich>
      </c:tx>
      <c:layout>
        <c:manualLayout>
          <c:xMode val="edge"/>
          <c:yMode val="edge"/>
          <c:x val="0.232997210898949"/>
          <c:y val="0.0165357585779248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baseline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Sheet1!$B$2:$B$42</c:f>
              <c:numCache>
                <c:formatCode>General</c:formatCode>
                <c:ptCount val="41"/>
                <c:pt idx="0">
                  <c:v>0.504219055175781</c:v>
                </c:pt>
                <c:pt idx="1">
                  <c:v>0.279735058546066</c:v>
                </c:pt>
                <c:pt idx="2">
                  <c:v>0.266931325197219</c:v>
                </c:pt>
                <c:pt idx="3">
                  <c:v>0.214964240789413</c:v>
                </c:pt>
                <c:pt idx="4">
                  <c:v>0.193553686141967</c:v>
                </c:pt>
                <c:pt idx="5">
                  <c:v>0.218414276838302</c:v>
                </c:pt>
                <c:pt idx="6">
                  <c:v>0.226739570498466</c:v>
                </c:pt>
                <c:pt idx="7">
                  <c:v>0.202410370111465</c:v>
                </c:pt>
                <c:pt idx="8">
                  <c:v>0.190024375915527</c:v>
                </c:pt>
                <c:pt idx="9">
                  <c:v>0.156396463513374</c:v>
                </c:pt>
                <c:pt idx="10">
                  <c:v>0.155196189880371</c:v>
                </c:pt>
                <c:pt idx="11">
                  <c:v>0.179761007428169</c:v>
                </c:pt>
                <c:pt idx="12">
                  <c:v>0.177907273173332</c:v>
                </c:pt>
                <c:pt idx="13">
                  <c:v>0.106906652450561</c:v>
                </c:pt>
                <c:pt idx="14">
                  <c:v>0.12688834965229</c:v>
                </c:pt>
                <c:pt idx="15">
                  <c:v>0.163748353719711</c:v>
                </c:pt>
                <c:pt idx="16">
                  <c:v>0.123531013727188</c:v>
                </c:pt>
                <c:pt idx="17">
                  <c:v>0.133747279644012</c:v>
                </c:pt>
                <c:pt idx="18">
                  <c:v>0.120334401726722</c:v>
                </c:pt>
                <c:pt idx="19">
                  <c:v>0.117107719182968</c:v>
                </c:pt>
                <c:pt idx="20">
                  <c:v>0.149118512868881</c:v>
                </c:pt>
                <c:pt idx="21">
                  <c:v>0.0964293330907821</c:v>
                </c:pt>
                <c:pt idx="22">
                  <c:v>0.122254811227321</c:v>
                </c:pt>
                <c:pt idx="23">
                  <c:v>0.124715767800807</c:v>
                </c:pt>
                <c:pt idx="24">
                  <c:v>0.124756418168544</c:v>
                </c:pt>
                <c:pt idx="25">
                  <c:v>0.148933038115501</c:v>
                </c:pt>
                <c:pt idx="26">
                  <c:v>0.125493839383125</c:v>
                </c:pt>
                <c:pt idx="27">
                  <c:v>0.119067765772342</c:v>
                </c:pt>
                <c:pt idx="28">
                  <c:v>0.13459737598896</c:v>
                </c:pt>
                <c:pt idx="29">
                  <c:v>0.116551786661148</c:v>
                </c:pt>
                <c:pt idx="30">
                  <c:v>0.17988933622837</c:v>
                </c:pt>
                <c:pt idx="31">
                  <c:v>0.113363228738307</c:v>
                </c:pt>
                <c:pt idx="32">
                  <c:v>0.136811524629592</c:v>
                </c:pt>
                <c:pt idx="33">
                  <c:v>0.102510310709476</c:v>
                </c:pt>
                <c:pt idx="34">
                  <c:v>0.124967977404594</c:v>
                </c:pt>
                <c:pt idx="35">
                  <c:v>0.0905319824814796</c:v>
                </c:pt>
                <c:pt idx="36">
                  <c:v>0.164128676056861</c:v>
                </c:pt>
                <c:pt idx="37">
                  <c:v>0.112606756389141</c:v>
                </c:pt>
                <c:pt idx="38">
                  <c:v>0.0853952839970588</c:v>
                </c:pt>
                <c:pt idx="39">
                  <c:v>0.101319782435894</c:v>
                </c:pt>
                <c:pt idx="40">
                  <c:v>0.114990562200546</c:v>
                </c:pt>
              </c:numCache>
            </c:numRef>
          </c:val>
          <c:smooth val="0"/>
        </c:ser>
        <c:ser>
          <c:idx val="2"/>
          <c:order val="1"/>
          <c:tx>
            <c:strRef>
              <c:f>Sheet1!$D$1</c:f>
              <c:strCache>
                <c:ptCount val="1"/>
                <c:pt idx="0">
                  <c:v>rgb &amp; sup + n2d + cont</c:v>
                </c:pt>
              </c:strCache>
            </c:strRef>
          </c:tx>
          <c:spPr>
            <a:ln w="28575" cap="rnd">
              <a:solidFill>
                <a:srgbClr val="FFC000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val>
            <c:numRef>
              <c:f>Sheet1!$D$2:$D$42</c:f>
              <c:numCache>
                <c:formatCode>General</c:formatCode>
                <c:ptCount val="41"/>
                <c:pt idx="0">
                  <c:v>0.54</c:v>
                </c:pt>
                <c:pt idx="1">
                  <c:v>0.530584335</c:v>
                </c:pt>
                <c:pt idx="2">
                  <c:v>0.553463638</c:v>
                </c:pt>
                <c:pt idx="3">
                  <c:v>0.609295189</c:v>
                </c:pt>
                <c:pt idx="4">
                  <c:v>0.584712327</c:v>
                </c:pt>
                <c:pt idx="5">
                  <c:v>0.564620972</c:v>
                </c:pt>
                <c:pt idx="6">
                  <c:v>0.585619926</c:v>
                </c:pt>
                <c:pt idx="7">
                  <c:v>0.556119621</c:v>
                </c:pt>
                <c:pt idx="8">
                  <c:v>0.583963573</c:v>
                </c:pt>
                <c:pt idx="9">
                  <c:v>0.462928593</c:v>
                </c:pt>
                <c:pt idx="10">
                  <c:v>0.326160818</c:v>
                </c:pt>
                <c:pt idx="11">
                  <c:v>0.255871594</c:v>
                </c:pt>
                <c:pt idx="12">
                  <c:v>0.275361568</c:v>
                </c:pt>
                <c:pt idx="13">
                  <c:v>0.261665493</c:v>
                </c:pt>
                <c:pt idx="14">
                  <c:v>0.248758823</c:v>
                </c:pt>
                <c:pt idx="15">
                  <c:v>0.24700354</c:v>
                </c:pt>
                <c:pt idx="16">
                  <c:v>0.190085918</c:v>
                </c:pt>
                <c:pt idx="17">
                  <c:v>0.218245193</c:v>
                </c:pt>
                <c:pt idx="18">
                  <c:v>0.203553244</c:v>
                </c:pt>
                <c:pt idx="19">
                  <c:v>0.231095284</c:v>
                </c:pt>
                <c:pt idx="20">
                  <c:v>0.23299548</c:v>
                </c:pt>
                <c:pt idx="21">
                  <c:v>0.222527623</c:v>
                </c:pt>
                <c:pt idx="22">
                  <c:v>0.212953448</c:v>
                </c:pt>
                <c:pt idx="23">
                  <c:v>0.183506906</c:v>
                </c:pt>
                <c:pt idx="24">
                  <c:v>0.176971525</c:v>
                </c:pt>
                <c:pt idx="25">
                  <c:v>0.236804277</c:v>
                </c:pt>
                <c:pt idx="26">
                  <c:v>0.224117264</c:v>
                </c:pt>
                <c:pt idx="27">
                  <c:v>0.228801876</c:v>
                </c:pt>
                <c:pt idx="28">
                  <c:v>0.262530565</c:v>
                </c:pt>
                <c:pt idx="29">
                  <c:v>0.228690565</c:v>
                </c:pt>
                <c:pt idx="30">
                  <c:v>0.259790957</c:v>
                </c:pt>
                <c:pt idx="31">
                  <c:v>0.19437997</c:v>
                </c:pt>
                <c:pt idx="32">
                  <c:v>0.191451132</c:v>
                </c:pt>
                <c:pt idx="33">
                  <c:v>0.207392633</c:v>
                </c:pt>
                <c:pt idx="34">
                  <c:v>0.16370295</c:v>
                </c:pt>
                <c:pt idx="35">
                  <c:v>0.16382882</c:v>
                </c:pt>
                <c:pt idx="36">
                  <c:v>0.194644675</c:v>
                </c:pt>
                <c:pt idx="37">
                  <c:v>0.290805131</c:v>
                </c:pt>
                <c:pt idx="38">
                  <c:v>0.222974822</c:v>
                </c:pt>
                <c:pt idx="39">
                  <c:v>0.191365585</c:v>
                </c:pt>
                <c:pt idx="40">
                  <c:v>0.178619459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0"/>
        <c:smooth val="0"/>
        <c:axId val="781831517"/>
        <c:axId val="405180283"/>
      </c:lineChart>
      <c:catAx>
        <c:axId val="78183151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steps</a:t>
                </a:r>
                <a:endParaRPr lang="de-DE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405180283"/>
        <c:crosses val="autoZero"/>
        <c:auto val="1"/>
        <c:lblAlgn val="ctr"/>
        <c:lblOffset val="100"/>
        <c:noMultiLvlLbl val="0"/>
      </c:catAx>
      <c:valAx>
        <c:axId val="4051802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absl.error</a:t>
                </a:r>
                <a:endParaRPr lang="de-DE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78183151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200"/>
      </a:pPr>
    </a:p>
  </c:txPr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b="1" dirty="0">
                <a:solidFill>
                  <a:schemeClr val="tx1"/>
                </a:solidFill>
              </a:rPr>
              <a:t>Baseline vs </a:t>
            </a:r>
            <a:r>
              <a:rPr lang="en-US" sz="1600" b="1" dirty="0" err="1">
                <a:solidFill>
                  <a:schemeClr val="tx1"/>
                </a:solidFill>
              </a:rPr>
              <a:t>Superpixel</a:t>
            </a:r>
            <a:r>
              <a:rPr lang="en-US" sz="1600" b="1" dirty="0">
                <a:solidFill>
                  <a:schemeClr val="tx1"/>
                </a:solidFill>
              </a:rPr>
              <a:t> + </a:t>
            </a:r>
            <a:r>
              <a:rPr lang="en-US" sz="1600" b="1" dirty="0" err="1">
                <a:solidFill>
                  <a:schemeClr val="tx1"/>
                </a:solidFill>
              </a:rPr>
              <a:t>Normals</a:t>
            </a:r>
            <a:r>
              <a:rPr lang="en-US" sz="1600" b="1" dirty="0">
                <a:solidFill>
                  <a:schemeClr val="tx1"/>
                </a:solidFill>
              </a:rPr>
              <a:t> in Loss Function</a:t>
            </a:r>
            <a:endParaRPr lang="en-US" sz="1600" b="1" dirty="0">
              <a:solidFill>
                <a:schemeClr val="tx1"/>
              </a:solidFill>
            </a:endParaRPr>
          </a:p>
          <a:p>
            <a:pPr>
              <a:defRPr lang="en-US"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b="1" dirty="0">
                <a:solidFill>
                  <a:schemeClr val="tx1"/>
                </a:solidFill>
              </a:rPr>
              <a:t>evaluated on </a:t>
            </a:r>
            <a:r>
              <a:rPr lang="en-US" sz="1600" b="1" dirty="0" err="1">
                <a:solidFill>
                  <a:schemeClr val="tx1"/>
                </a:solidFill>
              </a:rPr>
              <a:t>absl</a:t>
            </a:r>
            <a:r>
              <a:rPr lang="en-US" sz="1600" b="1" dirty="0">
                <a:solidFill>
                  <a:schemeClr val="tx1"/>
                </a:solidFill>
              </a:rPr>
              <a:t>. error</a:t>
            </a:r>
            <a:endParaRPr lang="en-US" sz="1600" b="1" dirty="0">
              <a:solidFill>
                <a:schemeClr val="tx1"/>
              </a:solidFill>
            </a:endParaRPr>
          </a:p>
        </c:rich>
      </c:tx>
      <c:layout>
        <c:manualLayout>
          <c:xMode val="edge"/>
          <c:yMode val="edge"/>
          <c:x val="0.232997210898949"/>
          <c:y val="0.0165357585779248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baseline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Sheet1!$B$2:$B$42</c:f>
              <c:numCache>
                <c:formatCode>General</c:formatCode>
                <c:ptCount val="41"/>
                <c:pt idx="0">
                  <c:v>0.504219055175781</c:v>
                </c:pt>
                <c:pt idx="1">
                  <c:v>0.279735058546066</c:v>
                </c:pt>
                <c:pt idx="2">
                  <c:v>0.266931325197219</c:v>
                </c:pt>
                <c:pt idx="3">
                  <c:v>0.214964240789413</c:v>
                </c:pt>
                <c:pt idx="4">
                  <c:v>0.193553686141967</c:v>
                </c:pt>
                <c:pt idx="5">
                  <c:v>0.218414276838302</c:v>
                </c:pt>
                <c:pt idx="6">
                  <c:v>0.226739570498466</c:v>
                </c:pt>
                <c:pt idx="7">
                  <c:v>0.202410370111465</c:v>
                </c:pt>
                <c:pt idx="8">
                  <c:v>0.190024375915527</c:v>
                </c:pt>
                <c:pt idx="9">
                  <c:v>0.156396463513374</c:v>
                </c:pt>
                <c:pt idx="10">
                  <c:v>0.155196189880371</c:v>
                </c:pt>
                <c:pt idx="11">
                  <c:v>0.179761007428169</c:v>
                </c:pt>
                <c:pt idx="12">
                  <c:v>0.177907273173332</c:v>
                </c:pt>
                <c:pt idx="13">
                  <c:v>0.106906652450561</c:v>
                </c:pt>
                <c:pt idx="14">
                  <c:v>0.12688834965229</c:v>
                </c:pt>
                <c:pt idx="15">
                  <c:v>0.163748353719711</c:v>
                </c:pt>
                <c:pt idx="16">
                  <c:v>0.123531013727188</c:v>
                </c:pt>
                <c:pt idx="17">
                  <c:v>0.133747279644012</c:v>
                </c:pt>
                <c:pt idx="18">
                  <c:v>0.120334401726722</c:v>
                </c:pt>
                <c:pt idx="19">
                  <c:v>0.117107719182968</c:v>
                </c:pt>
                <c:pt idx="20">
                  <c:v>0.149118512868881</c:v>
                </c:pt>
                <c:pt idx="21">
                  <c:v>0.0964293330907821</c:v>
                </c:pt>
                <c:pt idx="22">
                  <c:v>0.122254811227321</c:v>
                </c:pt>
                <c:pt idx="23">
                  <c:v>0.124715767800807</c:v>
                </c:pt>
                <c:pt idx="24">
                  <c:v>0.124756418168544</c:v>
                </c:pt>
                <c:pt idx="25">
                  <c:v>0.148933038115501</c:v>
                </c:pt>
                <c:pt idx="26">
                  <c:v>0.125493839383125</c:v>
                </c:pt>
                <c:pt idx="27">
                  <c:v>0.119067765772342</c:v>
                </c:pt>
                <c:pt idx="28">
                  <c:v>0.13459737598896</c:v>
                </c:pt>
                <c:pt idx="29">
                  <c:v>0.116551786661148</c:v>
                </c:pt>
                <c:pt idx="30">
                  <c:v>0.17988933622837</c:v>
                </c:pt>
                <c:pt idx="31">
                  <c:v>0.113363228738307</c:v>
                </c:pt>
                <c:pt idx="32">
                  <c:v>0.136811524629592</c:v>
                </c:pt>
                <c:pt idx="33">
                  <c:v>0.102510310709476</c:v>
                </c:pt>
                <c:pt idx="34">
                  <c:v>0.124967977404594</c:v>
                </c:pt>
                <c:pt idx="35">
                  <c:v>0.0905319824814796</c:v>
                </c:pt>
                <c:pt idx="36">
                  <c:v>0.164128676056861</c:v>
                </c:pt>
                <c:pt idx="37">
                  <c:v>0.112606756389141</c:v>
                </c:pt>
                <c:pt idx="38">
                  <c:v>0.0853952839970588</c:v>
                </c:pt>
                <c:pt idx="39">
                  <c:v>0.101319782435894</c:v>
                </c:pt>
                <c:pt idx="40">
                  <c:v>0.114990562200546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rgb &amp; sup + n2d + normal</c:v>
                </c:pt>
              </c:strCache>
            </c:strRef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Sheet1!$C$2:$C$42</c:f>
              <c:numCache>
                <c:formatCode>General</c:formatCode>
                <c:ptCount val="41"/>
                <c:pt idx="0">
                  <c:v>0.5</c:v>
                </c:pt>
                <c:pt idx="1">
                  <c:v>0.472764879</c:v>
                </c:pt>
                <c:pt idx="2">
                  <c:v>0.316684633</c:v>
                </c:pt>
                <c:pt idx="3">
                  <c:v>0.30344823</c:v>
                </c:pt>
                <c:pt idx="4">
                  <c:v>0.219601065</c:v>
                </c:pt>
                <c:pt idx="5">
                  <c:v>0.269559532</c:v>
                </c:pt>
                <c:pt idx="6">
                  <c:v>0.230661333</c:v>
                </c:pt>
                <c:pt idx="7">
                  <c:v>0.212894112</c:v>
                </c:pt>
                <c:pt idx="8">
                  <c:v>0.178403109</c:v>
                </c:pt>
                <c:pt idx="9">
                  <c:v>0.171494737</c:v>
                </c:pt>
                <c:pt idx="10">
                  <c:v>0.175630763</c:v>
                </c:pt>
                <c:pt idx="11">
                  <c:v>0.177925184</c:v>
                </c:pt>
                <c:pt idx="12">
                  <c:v>0.13233088</c:v>
                </c:pt>
                <c:pt idx="13">
                  <c:v>0.196705997</c:v>
                </c:pt>
                <c:pt idx="14">
                  <c:v>0.159039408</c:v>
                </c:pt>
                <c:pt idx="15">
                  <c:v>0.141788185</c:v>
                </c:pt>
                <c:pt idx="16">
                  <c:v>0.122145452</c:v>
                </c:pt>
                <c:pt idx="17">
                  <c:v>0.159853339</c:v>
                </c:pt>
                <c:pt idx="18">
                  <c:v>0.179153234</c:v>
                </c:pt>
                <c:pt idx="19">
                  <c:v>0.15103969</c:v>
                </c:pt>
                <c:pt idx="20">
                  <c:v>0.1673114</c:v>
                </c:pt>
                <c:pt idx="21">
                  <c:v>0.17901963</c:v>
                </c:pt>
                <c:pt idx="22">
                  <c:v>0.179473951</c:v>
                </c:pt>
                <c:pt idx="23">
                  <c:v>0.153333843</c:v>
                </c:pt>
                <c:pt idx="24">
                  <c:v>0.12702468</c:v>
                </c:pt>
                <c:pt idx="25">
                  <c:v>0.126560241</c:v>
                </c:pt>
                <c:pt idx="26">
                  <c:v>0.142162681</c:v>
                </c:pt>
                <c:pt idx="27">
                  <c:v>0.127923459</c:v>
                </c:pt>
                <c:pt idx="28">
                  <c:v>0.199494466</c:v>
                </c:pt>
                <c:pt idx="29">
                  <c:v>0.157216027</c:v>
                </c:pt>
                <c:pt idx="30">
                  <c:v>0.118481092</c:v>
                </c:pt>
                <c:pt idx="31">
                  <c:v>0.143011093</c:v>
                </c:pt>
                <c:pt idx="32">
                  <c:v>0.124929115</c:v>
                </c:pt>
                <c:pt idx="33">
                  <c:v>0.119850248</c:v>
                </c:pt>
                <c:pt idx="34">
                  <c:v>0.10811998</c:v>
                </c:pt>
                <c:pt idx="35">
                  <c:v>0.13017416</c:v>
                </c:pt>
                <c:pt idx="36">
                  <c:v>0.092807867</c:v>
                </c:pt>
                <c:pt idx="37">
                  <c:v>0.135221109</c:v>
                </c:pt>
                <c:pt idx="38">
                  <c:v>0.122703269</c:v>
                </c:pt>
                <c:pt idx="39">
                  <c:v>0.152602613</c:v>
                </c:pt>
                <c:pt idx="40">
                  <c:v>0.15073669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0"/>
        <c:smooth val="0"/>
        <c:axId val="781831517"/>
        <c:axId val="405180283"/>
      </c:lineChart>
      <c:catAx>
        <c:axId val="78183151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steps</a:t>
                </a:r>
                <a:endParaRPr lang="de-DE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405180283"/>
        <c:crosses val="autoZero"/>
        <c:auto val="1"/>
        <c:lblAlgn val="ctr"/>
        <c:lblOffset val="100"/>
        <c:noMultiLvlLbl val="0"/>
      </c:catAx>
      <c:valAx>
        <c:axId val="4051802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absl.error</a:t>
                </a:r>
                <a:endParaRPr lang="de-DE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78183151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200"/>
      </a:pPr>
    </a:p>
  </c:txPr>
  <c:externalData r:id="rId1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"/>
          <c:y val="0.0821756647721869"/>
          <c:w val="0.68802807279416"/>
          <c:h val="0.870206489675516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2"/>
            </a:solidFill>
            <a:ln w="19050">
              <a:noFill/>
            </a:ln>
          </c:spPr>
          <c:explosion val="0"/>
          <c:dPt>
            <c:idx val="0"/>
            <c:bubble3D val="0"/>
            <c:spPr>
              <a:solidFill>
                <a:schemeClr val="bg2"/>
              </a:solidFill>
              <a:ln w="19050">
                <a:noFill/>
              </a:ln>
              <a:effectLst>
                <a:outerShdw blurRad="508000" dist="254000" dir="5400000" algn="t" rotWithShape="0">
                  <a:prstClr val="black">
                    <a:alpha val="30000"/>
                  </a:prstClr>
                </a:outerShdw>
              </a:effectLst>
            </c:spPr>
          </c:dPt>
          <c:dPt>
            <c:idx val="1"/>
            <c:bubble3D val="0"/>
            <c:spPr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ang="5400000" scaled="0"/>
              </a:gra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80</c:v>
                </c:pt>
                <c:pt idx="1">
                  <c:v>10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</a:p>
  </c:txPr>
  <c:externalData r:id="rId1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"/>
          <c:y val="0.0821756647721869"/>
          <c:w val="0.68802807279416"/>
          <c:h val="0.870206489675516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2"/>
            </a:solidFill>
            <a:ln w="19050">
              <a:noFill/>
            </a:ln>
          </c:spPr>
          <c:explosion val="0"/>
          <c:dPt>
            <c:idx val="0"/>
            <c:bubble3D val="0"/>
            <c:spPr>
              <a:solidFill>
                <a:schemeClr val="bg2"/>
              </a:solidFill>
              <a:ln w="19050">
                <a:noFill/>
              </a:ln>
              <a:effectLst>
                <a:outerShdw blurRad="508000" dist="254000" dir="5400000" algn="t" rotWithShape="0">
                  <a:prstClr val="black">
                    <a:alpha val="30000"/>
                  </a:prstClr>
                </a:outerShdw>
              </a:effectLst>
            </c:spPr>
          </c:dPt>
          <c:dPt>
            <c:idx val="1"/>
            <c:bubble3D val="0"/>
            <c:spPr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ang="5400000" scaled="0"/>
              </a:gra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78</c:v>
                </c:pt>
                <c:pt idx="1">
                  <c:v>22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</a:p>
  </c:txPr>
  <c:externalData r:id="rId1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sz="1600" b="1" dirty="0">
                <a:solidFill>
                  <a:schemeClr val="tx1"/>
                </a:solidFill>
              </a:rPr>
              <a:t>Baseline </a:t>
            </a:r>
            <a:r>
              <a:rPr lang="de-DE" sz="1600" b="1" dirty="0" err="1">
                <a:solidFill>
                  <a:schemeClr val="tx1"/>
                </a:solidFill>
              </a:rPr>
              <a:t>vs</a:t>
            </a:r>
            <a:r>
              <a:rPr lang="de-DE" sz="1600" b="1" dirty="0">
                <a:solidFill>
                  <a:schemeClr val="tx1"/>
                </a:solidFill>
              </a:rPr>
              <a:t> Normal Loss &amp; </a:t>
            </a:r>
            <a:r>
              <a:rPr lang="de-DE" sz="1600" b="1" dirty="0" err="1">
                <a:solidFill>
                  <a:schemeClr val="tx1"/>
                </a:solidFill>
              </a:rPr>
              <a:t>Continuous</a:t>
            </a:r>
            <a:r>
              <a:rPr lang="de-DE" sz="1600" b="1" dirty="0">
                <a:solidFill>
                  <a:schemeClr val="tx1"/>
                </a:solidFill>
              </a:rPr>
              <a:t> Superpixel</a:t>
            </a:r>
            <a:endParaRPr lang="de-DE" sz="1600" b="1" dirty="0">
              <a:solidFill>
                <a:schemeClr val="tx1"/>
              </a:solidFill>
            </a:endParaRPr>
          </a:p>
          <a:p>
            <a:pPr>
              <a:defRPr lang="en-US"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sz="1600" b="1" dirty="0" err="1">
                <a:solidFill>
                  <a:schemeClr val="tx1"/>
                </a:solidFill>
              </a:rPr>
              <a:t>evaluated</a:t>
            </a:r>
            <a:r>
              <a:rPr lang="de-DE" sz="1600" b="1" dirty="0">
                <a:solidFill>
                  <a:schemeClr val="tx1"/>
                </a:solidFill>
              </a:rPr>
              <a:t> on </a:t>
            </a:r>
            <a:r>
              <a:rPr lang="de-DE" sz="1600" b="1" dirty="0" err="1">
                <a:solidFill>
                  <a:schemeClr val="tx1"/>
                </a:solidFill>
              </a:rPr>
              <a:t>absl</a:t>
            </a:r>
            <a:r>
              <a:rPr lang="de-DE" sz="1600" b="1" dirty="0">
                <a:solidFill>
                  <a:schemeClr val="tx1"/>
                </a:solidFill>
              </a:rPr>
              <a:t>. </a:t>
            </a:r>
            <a:r>
              <a:rPr lang="de-DE" sz="1600" b="1" dirty="0" err="1">
                <a:solidFill>
                  <a:schemeClr val="tx1"/>
                </a:solidFill>
              </a:rPr>
              <a:t>error</a:t>
            </a:r>
            <a:endParaRPr lang="de-DE" sz="1600" b="1" dirty="0">
              <a:solidFill>
                <a:schemeClr val="tx1"/>
              </a:solidFill>
            </a:endParaRPr>
          </a:p>
        </c:rich>
      </c:tx>
      <c:layout>
        <c:manualLayout>
          <c:xMode val="edge"/>
          <c:yMode val="edge"/>
          <c:x val="0.232997210898949"/>
          <c:y val="0.0165357585779248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baseline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Sheet1!$B$2:$B$42</c:f>
              <c:numCache>
                <c:formatCode>General</c:formatCode>
                <c:ptCount val="41"/>
                <c:pt idx="0">
                  <c:v>0.504219055175781</c:v>
                </c:pt>
                <c:pt idx="1">
                  <c:v>0.279735058546066</c:v>
                </c:pt>
                <c:pt idx="2">
                  <c:v>0.266931325197219</c:v>
                </c:pt>
                <c:pt idx="3">
                  <c:v>0.214964240789413</c:v>
                </c:pt>
                <c:pt idx="4">
                  <c:v>0.193553686141967</c:v>
                </c:pt>
                <c:pt idx="5">
                  <c:v>0.218414276838302</c:v>
                </c:pt>
                <c:pt idx="6">
                  <c:v>0.226739570498466</c:v>
                </c:pt>
                <c:pt idx="7">
                  <c:v>0.202410370111465</c:v>
                </c:pt>
                <c:pt idx="8">
                  <c:v>0.190024375915527</c:v>
                </c:pt>
                <c:pt idx="9">
                  <c:v>0.156396463513374</c:v>
                </c:pt>
                <c:pt idx="10">
                  <c:v>0.155196189880371</c:v>
                </c:pt>
                <c:pt idx="11">
                  <c:v>0.179761007428169</c:v>
                </c:pt>
                <c:pt idx="12">
                  <c:v>0.177907273173332</c:v>
                </c:pt>
                <c:pt idx="13">
                  <c:v>0.106906652450561</c:v>
                </c:pt>
                <c:pt idx="14">
                  <c:v>0.12688834965229</c:v>
                </c:pt>
                <c:pt idx="15">
                  <c:v>0.163748353719711</c:v>
                </c:pt>
                <c:pt idx="16">
                  <c:v>0.123531013727188</c:v>
                </c:pt>
                <c:pt idx="17">
                  <c:v>0.133747279644012</c:v>
                </c:pt>
                <c:pt idx="18">
                  <c:v>0.120334401726722</c:v>
                </c:pt>
                <c:pt idx="19">
                  <c:v>0.117107719182968</c:v>
                </c:pt>
                <c:pt idx="20">
                  <c:v>0.149118512868881</c:v>
                </c:pt>
                <c:pt idx="21">
                  <c:v>0.0964293330907821</c:v>
                </c:pt>
                <c:pt idx="22">
                  <c:v>0.122254811227321</c:v>
                </c:pt>
                <c:pt idx="23">
                  <c:v>0.124715767800807</c:v>
                </c:pt>
                <c:pt idx="24">
                  <c:v>0.124756418168544</c:v>
                </c:pt>
                <c:pt idx="25">
                  <c:v>0.148933038115501</c:v>
                </c:pt>
                <c:pt idx="26">
                  <c:v>0.125493839383125</c:v>
                </c:pt>
                <c:pt idx="27">
                  <c:v>0.119067765772342</c:v>
                </c:pt>
                <c:pt idx="28">
                  <c:v>0.13459737598896</c:v>
                </c:pt>
                <c:pt idx="29">
                  <c:v>0.116551786661148</c:v>
                </c:pt>
                <c:pt idx="30">
                  <c:v>0.17988933622837</c:v>
                </c:pt>
                <c:pt idx="31">
                  <c:v>0.113363228738307</c:v>
                </c:pt>
                <c:pt idx="32">
                  <c:v>0.136811524629592</c:v>
                </c:pt>
                <c:pt idx="33">
                  <c:v>0.102510310709476</c:v>
                </c:pt>
                <c:pt idx="34">
                  <c:v>0.124967977404594</c:v>
                </c:pt>
                <c:pt idx="35">
                  <c:v>0.0905319824814796</c:v>
                </c:pt>
                <c:pt idx="36">
                  <c:v>0.164128676056861</c:v>
                </c:pt>
                <c:pt idx="37">
                  <c:v>0.112606756389141</c:v>
                </c:pt>
                <c:pt idx="38">
                  <c:v>0.0853952839970588</c:v>
                </c:pt>
                <c:pt idx="39">
                  <c:v>0.101319782435894</c:v>
                </c:pt>
                <c:pt idx="40">
                  <c:v>0.114990562200546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rgb &amp; sup + n2d + cont &amp; normal loss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Sheet1!$C$2:$C$42</c:f>
              <c:numCache>
                <c:formatCode>General</c:formatCode>
                <c:ptCount val="41"/>
                <c:pt idx="0">
                  <c:v>0.5</c:v>
                </c:pt>
                <c:pt idx="1">
                  <c:v>0.485140204</c:v>
                </c:pt>
                <c:pt idx="2">
                  <c:v>0.308793366</c:v>
                </c:pt>
                <c:pt idx="3">
                  <c:v>0.283008337</c:v>
                </c:pt>
                <c:pt idx="4">
                  <c:v>0.22908099</c:v>
                </c:pt>
                <c:pt idx="5">
                  <c:v>0.249800205</c:v>
                </c:pt>
                <c:pt idx="6">
                  <c:v>0.234400168</c:v>
                </c:pt>
                <c:pt idx="7">
                  <c:v>0.216295674</c:v>
                </c:pt>
                <c:pt idx="8">
                  <c:v>0.174780428</c:v>
                </c:pt>
                <c:pt idx="9">
                  <c:v>0.186178982</c:v>
                </c:pt>
                <c:pt idx="10">
                  <c:v>0.156733111</c:v>
                </c:pt>
                <c:pt idx="11">
                  <c:v>0.154414743</c:v>
                </c:pt>
                <c:pt idx="12">
                  <c:v>0.200422972</c:v>
                </c:pt>
                <c:pt idx="13">
                  <c:v>0.169640824</c:v>
                </c:pt>
                <c:pt idx="14">
                  <c:v>0.131027788</c:v>
                </c:pt>
                <c:pt idx="15">
                  <c:v>0.162688255</c:v>
                </c:pt>
                <c:pt idx="16">
                  <c:v>0.131345615</c:v>
                </c:pt>
                <c:pt idx="17">
                  <c:v>0.13913855</c:v>
                </c:pt>
                <c:pt idx="18">
                  <c:v>0.146397278</c:v>
                </c:pt>
                <c:pt idx="19">
                  <c:v>0.140030161</c:v>
                </c:pt>
                <c:pt idx="20">
                  <c:v>0.123258285</c:v>
                </c:pt>
                <c:pt idx="21">
                  <c:v>0.147724405</c:v>
                </c:pt>
                <c:pt idx="22">
                  <c:v>0.113131918</c:v>
                </c:pt>
                <c:pt idx="23">
                  <c:v>0.118275575</c:v>
                </c:pt>
                <c:pt idx="24">
                  <c:v>0.141205832</c:v>
                </c:pt>
                <c:pt idx="25">
                  <c:v>0.117776074</c:v>
                </c:pt>
                <c:pt idx="26">
                  <c:v>0.154579088</c:v>
                </c:pt>
                <c:pt idx="27">
                  <c:v>0.125946581</c:v>
                </c:pt>
                <c:pt idx="28">
                  <c:v>0.162176639</c:v>
                </c:pt>
                <c:pt idx="29">
                  <c:v>0.174969688</c:v>
                </c:pt>
                <c:pt idx="30">
                  <c:v>0.107177272</c:v>
                </c:pt>
                <c:pt idx="31">
                  <c:v>0.138545051</c:v>
                </c:pt>
                <c:pt idx="32">
                  <c:v>0.098839276</c:v>
                </c:pt>
                <c:pt idx="33">
                  <c:v>0.135059744</c:v>
                </c:pt>
                <c:pt idx="34">
                  <c:v>0.176597774</c:v>
                </c:pt>
                <c:pt idx="35">
                  <c:v>0.120876297</c:v>
                </c:pt>
                <c:pt idx="36">
                  <c:v>0.149140313</c:v>
                </c:pt>
                <c:pt idx="37">
                  <c:v>0.153448462</c:v>
                </c:pt>
                <c:pt idx="38">
                  <c:v>0.152375713</c:v>
                </c:pt>
                <c:pt idx="39">
                  <c:v>0.198694468</c:v>
                </c:pt>
                <c:pt idx="40">
                  <c:v>0.129480436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0"/>
        <c:smooth val="0"/>
        <c:axId val="781831517"/>
        <c:axId val="405180283"/>
      </c:lineChart>
      <c:catAx>
        <c:axId val="78183151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steps</a:t>
                </a:r>
                <a:endParaRPr lang="de-DE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405180283"/>
        <c:crosses val="autoZero"/>
        <c:auto val="1"/>
        <c:lblAlgn val="ctr"/>
        <c:lblOffset val="100"/>
        <c:noMultiLvlLbl val="0"/>
      </c:catAx>
      <c:valAx>
        <c:axId val="4051802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absl.error</a:t>
                </a:r>
                <a:endParaRPr lang="de-DE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78183151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200"/>
      </a:pPr>
    </a:p>
  </c:txPr>
  <c:externalData r:id="rId1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 defTabSz="914400">
              <a:defRPr lang="en-US"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altLang="en-US"/>
              <a:t>Baseline vs Normal 2 Depth Block</a:t>
            </a:r>
            <a:endParaRPr lang="de-DE" altLang="en-US"/>
          </a:p>
          <a:p>
            <a:pPr defTabSz="914400">
              <a:defRPr lang="en-US"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altLang="en-US"/>
              <a:t>evaluated on absl. error</a:t>
            </a:r>
            <a:endParaRPr lang="de-DE" altLang="en-US"/>
          </a:p>
        </c:rich>
      </c:tx>
      <c:layout>
        <c:manualLayout>
          <c:xMode val="edge"/>
          <c:yMode val="edge"/>
          <c:x val="0.232997210898949"/>
          <c:y val="0.0146065867438335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baseline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Sheet1!$B$2:$B$42</c:f>
              <c:numCache>
                <c:formatCode>General</c:formatCode>
                <c:ptCount val="41"/>
                <c:pt idx="0">
                  <c:v>0.504219055175781</c:v>
                </c:pt>
                <c:pt idx="1">
                  <c:v>0.279735058546066</c:v>
                </c:pt>
                <c:pt idx="2">
                  <c:v>0.266931325197219</c:v>
                </c:pt>
                <c:pt idx="3">
                  <c:v>0.214964240789413</c:v>
                </c:pt>
                <c:pt idx="4">
                  <c:v>0.193553686141967</c:v>
                </c:pt>
                <c:pt idx="5">
                  <c:v>0.218414276838302</c:v>
                </c:pt>
                <c:pt idx="6">
                  <c:v>0.226739570498466</c:v>
                </c:pt>
                <c:pt idx="7">
                  <c:v>0.202410370111465</c:v>
                </c:pt>
                <c:pt idx="8">
                  <c:v>0.190024375915527</c:v>
                </c:pt>
                <c:pt idx="9">
                  <c:v>0.156396463513374</c:v>
                </c:pt>
                <c:pt idx="10">
                  <c:v>0.155196189880371</c:v>
                </c:pt>
                <c:pt idx="11">
                  <c:v>0.179761007428169</c:v>
                </c:pt>
                <c:pt idx="12">
                  <c:v>0.177907273173332</c:v>
                </c:pt>
                <c:pt idx="13">
                  <c:v>0.106906652450561</c:v>
                </c:pt>
                <c:pt idx="14">
                  <c:v>0.12688834965229</c:v>
                </c:pt>
                <c:pt idx="15">
                  <c:v>0.163748353719711</c:v>
                </c:pt>
                <c:pt idx="16">
                  <c:v>0.123531013727188</c:v>
                </c:pt>
                <c:pt idx="17">
                  <c:v>0.133747279644012</c:v>
                </c:pt>
                <c:pt idx="18">
                  <c:v>0.120334401726722</c:v>
                </c:pt>
                <c:pt idx="19">
                  <c:v>0.117107719182968</c:v>
                </c:pt>
                <c:pt idx="20">
                  <c:v>0.149118512868881</c:v>
                </c:pt>
                <c:pt idx="21">
                  <c:v>0.0964293330907821</c:v>
                </c:pt>
                <c:pt idx="22">
                  <c:v>0.122254811227321</c:v>
                </c:pt>
                <c:pt idx="23">
                  <c:v>0.124715767800807</c:v>
                </c:pt>
                <c:pt idx="24">
                  <c:v>0.124756418168544</c:v>
                </c:pt>
                <c:pt idx="25">
                  <c:v>0.148933038115501</c:v>
                </c:pt>
                <c:pt idx="26">
                  <c:v>0.125493839383125</c:v>
                </c:pt>
                <c:pt idx="27">
                  <c:v>0.119067765772342</c:v>
                </c:pt>
                <c:pt idx="28">
                  <c:v>0.13459737598896</c:v>
                </c:pt>
                <c:pt idx="29">
                  <c:v>0.116551786661148</c:v>
                </c:pt>
                <c:pt idx="30">
                  <c:v>0.17988933622837</c:v>
                </c:pt>
                <c:pt idx="31">
                  <c:v>0.113363228738307</c:v>
                </c:pt>
                <c:pt idx="32">
                  <c:v>0.136811524629592</c:v>
                </c:pt>
                <c:pt idx="33">
                  <c:v>0.102510310709476</c:v>
                </c:pt>
                <c:pt idx="34">
                  <c:v>0.124967977404594</c:v>
                </c:pt>
                <c:pt idx="35">
                  <c:v>0.0905319824814796</c:v>
                </c:pt>
                <c:pt idx="36">
                  <c:v>0.164128676056861</c:v>
                </c:pt>
                <c:pt idx="37">
                  <c:v>0.112606756389141</c:v>
                </c:pt>
                <c:pt idx="38">
                  <c:v>0.0853952839970588</c:v>
                </c:pt>
                <c:pt idx="39">
                  <c:v>0.101319782435894</c:v>
                </c:pt>
                <c:pt idx="40">
                  <c:v>0.114990562200546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run-4ch-after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Sheet1!$C$2:$C$42</c:f>
              <c:numCache>
                <c:formatCode>General</c:formatCode>
                <c:ptCount val="41"/>
                <c:pt idx="0">
                  <c:v>0.472233891487121</c:v>
                </c:pt>
                <c:pt idx="1">
                  <c:v>0.463891983032226</c:v>
                </c:pt>
                <c:pt idx="2">
                  <c:v>0.403405249118804</c:v>
                </c:pt>
                <c:pt idx="3">
                  <c:v>0.221601545810699</c:v>
                </c:pt>
                <c:pt idx="4">
                  <c:v>0.244354471564292</c:v>
                </c:pt>
                <c:pt idx="5">
                  <c:v>0.226876273751258</c:v>
                </c:pt>
                <c:pt idx="6">
                  <c:v>0.187505900859832</c:v>
                </c:pt>
                <c:pt idx="7">
                  <c:v>0.231648445129394</c:v>
                </c:pt>
                <c:pt idx="8">
                  <c:v>0.349062591791152</c:v>
                </c:pt>
                <c:pt idx="9">
                  <c:v>0.155327469110488</c:v>
                </c:pt>
                <c:pt idx="10">
                  <c:v>0.154251709580421</c:v>
                </c:pt>
                <c:pt idx="11">
                  <c:v>0.172545760869979</c:v>
                </c:pt>
                <c:pt idx="12">
                  <c:v>0.199154540896415</c:v>
                </c:pt>
                <c:pt idx="13">
                  <c:v>0.150299206376075</c:v>
                </c:pt>
                <c:pt idx="14">
                  <c:v>0.127008840441703</c:v>
                </c:pt>
                <c:pt idx="15">
                  <c:v>0.134196490049362</c:v>
                </c:pt>
                <c:pt idx="16">
                  <c:v>0.105172038078308</c:v>
                </c:pt>
                <c:pt idx="17">
                  <c:v>0.136997029185295</c:v>
                </c:pt>
                <c:pt idx="18">
                  <c:v>0.130150571465492</c:v>
                </c:pt>
                <c:pt idx="19">
                  <c:v>0.122179642319679</c:v>
                </c:pt>
                <c:pt idx="20">
                  <c:v>0.150908485054969</c:v>
                </c:pt>
                <c:pt idx="21">
                  <c:v>0.120773501694202</c:v>
                </c:pt>
                <c:pt idx="22">
                  <c:v>0.176808953285217</c:v>
                </c:pt>
                <c:pt idx="23">
                  <c:v>0.107833251357078</c:v>
                </c:pt>
                <c:pt idx="24">
                  <c:v>0.176500871777534</c:v>
                </c:pt>
                <c:pt idx="25">
                  <c:v>0.134728744626045</c:v>
                </c:pt>
                <c:pt idx="26">
                  <c:v>0.139597922563552</c:v>
                </c:pt>
                <c:pt idx="27">
                  <c:v>0.103065893054008</c:v>
                </c:pt>
                <c:pt idx="28">
                  <c:v>0.126335158944129</c:v>
                </c:pt>
                <c:pt idx="29">
                  <c:v>0.101555831730365</c:v>
                </c:pt>
                <c:pt idx="30">
                  <c:v>0.13952013850212</c:v>
                </c:pt>
                <c:pt idx="31">
                  <c:v>0.115516819059848</c:v>
                </c:pt>
                <c:pt idx="32">
                  <c:v>0.182145684957504</c:v>
                </c:pt>
                <c:pt idx="33">
                  <c:v>0.118121191859245</c:v>
                </c:pt>
                <c:pt idx="34">
                  <c:v>0.139492943882942</c:v>
                </c:pt>
                <c:pt idx="35">
                  <c:v>0.194626227021217</c:v>
                </c:pt>
                <c:pt idx="36">
                  <c:v>0.10164837539196</c:v>
                </c:pt>
                <c:pt idx="37">
                  <c:v>0.0943123251199722</c:v>
                </c:pt>
                <c:pt idx="38">
                  <c:v>0.155581906437873</c:v>
                </c:pt>
                <c:pt idx="39">
                  <c:v>0.0970993638038635</c:v>
                </c:pt>
                <c:pt idx="40">
                  <c:v>0.119330026209354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0"/>
        <c:smooth val="0"/>
        <c:axId val="781831517"/>
        <c:axId val="405180283"/>
      </c:lineChart>
      <c:catAx>
        <c:axId val="781831517"/>
        <c:scaling>
          <c:orientation val="minMax"/>
        </c:scaling>
        <c:delete val="0"/>
        <c:axPos val="b"/>
        <c:title>
          <c:tx>
            <c:rich>
              <a:bodyPr rot="0" spcFirstLastPara="0" vertOverflow="ellipsis" vert="horz" wrap="square" anchor="ctr" anchorCtr="1"/>
              <a:lstStyle/>
              <a:p>
                <a:pPr defTabSz="914400">
                  <a:defRPr lang="en-US"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 altLang="en-US"/>
                  <a:t>steps</a:t>
                </a:r>
                <a:endParaRPr lang="de-DE" altLang="en-US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405180283"/>
        <c:crosses val="autoZero"/>
        <c:auto val="1"/>
        <c:lblAlgn val="ctr"/>
        <c:lblOffset val="100"/>
        <c:noMultiLvlLbl val="0"/>
      </c:catAx>
      <c:valAx>
        <c:axId val="4051802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0" vertOverflow="ellipsis" vert="horz" wrap="square" anchor="ctr" anchorCtr="1"/>
              <a:lstStyle/>
              <a:p>
                <a:pPr defTabSz="914400">
                  <a:defRPr lang="en-US"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 altLang="en-US"/>
                  <a:t>absl.error</a:t>
                </a:r>
                <a:endParaRPr lang="de-DE" altLang="en-US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78183151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en-US"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/>
      </a:pPr>
    </a:p>
  </c:txPr>
  <c:externalData r:id="rId1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 w="19050">
              <a:noFill/>
            </a:ln>
          </c:spPr>
          <c:explosion val="0"/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>
                <a:outerShdw blurRad="508000" dist="254000" dir="5400000" algn="t" rotWithShape="0">
                  <a:prstClr val="black">
                    <a:alpha val="30000"/>
                  </a:prstClr>
                </a:outerShdw>
              </a:effectLst>
            </c:spPr>
          </c:dPt>
          <c:dPt>
            <c:idx val="1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30</c:v>
                </c:pt>
                <c:pt idx="1">
                  <c:v>70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</a:p>
  </c:txPr>
  <c:externalData r:id="rId1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 w="19050">
              <a:noFill/>
            </a:ln>
          </c:spPr>
          <c:explosion val="0"/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>
                <a:outerShdw blurRad="508000" dist="254000" dir="5400000" algn="t" rotWithShape="0">
                  <a:prstClr val="black">
                    <a:alpha val="30000"/>
                  </a:prstClr>
                </a:outerShdw>
              </a:effectLst>
            </c:spPr>
          </c:dPt>
          <c:dPt>
            <c:idx val="1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30</c:v>
                </c:pt>
                <c:pt idx="1">
                  <c:v>70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</a:p>
  </c:txPr>
  <c:externalData r:id="rId1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 w="19050">
              <a:noFill/>
            </a:ln>
          </c:spPr>
          <c:explosion val="0"/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>
                <a:outerShdw blurRad="381000" dist="127000" dir="5400000" algn="t" rotWithShape="0">
                  <a:prstClr val="black">
                    <a:alpha val="30000"/>
                  </a:prstClr>
                </a:outerShdw>
              </a:effectLst>
            </c:spPr>
          </c:dPt>
          <c:dPt>
            <c:idx val="1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20</c:v>
                </c:pt>
                <c:pt idx="1">
                  <c:v>80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1800" b="1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sz="1600" b="1" dirty="0">
                <a:solidFill>
                  <a:schemeClr val="tx1"/>
                </a:solidFill>
              </a:rPr>
              <a:t>Baseline vs. RGB</a:t>
            </a:r>
            <a:r>
              <a:rPr lang="en-US" sz="1600" b="1" baseline="0" dirty="0">
                <a:solidFill>
                  <a:schemeClr val="tx1"/>
                </a:solidFill>
              </a:rPr>
              <a:t> &amp; </a:t>
            </a:r>
            <a:r>
              <a:rPr lang="en-US" sz="1600" b="1" i="0" u="none" strike="noStrike" baseline="0" dirty="0" err="1">
                <a:solidFill>
                  <a:schemeClr val="tx1"/>
                </a:solidFill>
                <a:effectLst/>
              </a:rPr>
              <a:t>Superpixel</a:t>
            </a:r>
            <a:r>
              <a:rPr lang="en-US" sz="1600" b="1" dirty="0">
                <a:solidFill>
                  <a:schemeClr val="tx1"/>
                </a:solidFill>
              </a:rPr>
              <a:t> as Input</a:t>
            </a:r>
            <a:endParaRPr lang="en-US" sz="1600" b="1" dirty="0">
              <a:solidFill>
                <a:schemeClr val="tx1"/>
              </a:solidFill>
            </a:endParaRPr>
          </a:p>
          <a:p>
            <a:pPr>
              <a:defRPr lang="en-US" sz="1800" b="1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sz="1600" b="1" dirty="0">
                <a:solidFill>
                  <a:schemeClr val="tx1"/>
                </a:solidFill>
              </a:rPr>
              <a:t>evaluated on abs. error</a:t>
            </a:r>
            <a:endParaRPr lang="en-US" sz="1600" b="1" dirty="0">
              <a:solidFill>
                <a:schemeClr val="tx1"/>
              </a:solidFill>
            </a:endParaRP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baseline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Sheet1!$B$2:$B$42</c:f>
              <c:numCache>
                <c:formatCode>General</c:formatCode>
                <c:ptCount val="41"/>
                <c:pt idx="0">
                  <c:v>0.504219055175781</c:v>
                </c:pt>
                <c:pt idx="1">
                  <c:v>0.279735058546066</c:v>
                </c:pt>
                <c:pt idx="2">
                  <c:v>0.266931325197219</c:v>
                </c:pt>
                <c:pt idx="3">
                  <c:v>0.214964240789413</c:v>
                </c:pt>
                <c:pt idx="4">
                  <c:v>0.193553686141967</c:v>
                </c:pt>
                <c:pt idx="5">
                  <c:v>0.218414276838302</c:v>
                </c:pt>
                <c:pt idx="6">
                  <c:v>0.226739570498466</c:v>
                </c:pt>
                <c:pt idx="7">
                  <c:v>0.202410370111465</c:v>
                </c:pt>
                <c:pt idx="8">
                  <c:v>0.190024375915527</c:v>
                </c:pt>
                <c:pt idx="9">
                  <c:v>0.156396463513374</c:v>
                </c:pt>
                <c:pt idx="10">
                  <c:v>0.155196189880371</c:v>
                </c:pt>
                <c:pt idx="11">
                  <c:v>0.179761007428169</c:v>
                </c:pt>
                <c:pt idx="12">
                  <c:v>0.177907273173332</c:v>
                </c:pt>
                <c:pt idx="13">
                  <c:v>0.106906652450561</c:v>
                </c:pt>
                <c:pt idx="14">
                  <c:v>0.12688834965229</c:v>
                </c:pt>
                <c:pt idx="15">
                  <c:v>0.163748353719711</c:v>
                </c:pt>
                <c:pt idx="16">
                  <c:v>0.123531013727188</c:v>
                </c:pt>
                <c:pt idx="17">
                  <c:v>0.133747279644012</c:v>
                </c:pt>
                <c:pt idx="18">
                  <c:v>0.120334401726722</c:v>
                </c:pt>
                <c:pt idx="19">
                  <c:v>0.117107719182968</c:v>
                </c:pt>
                <c:pt idx="20">
                  <c:v>0.149118512868881</c:v>
                </c:pt>
                <c:pt idx="21">
                  <c:v>0.0964293330907821</c:v>
                </c:pt>
                <c:pt idx="22">
                  <c:v>0.122254811227321</c:v>
                </c:pt>
                <c:pt idx="23">
                  <c:v>0.124715767800807</c:v>
                </c:pt>
                <c:pt idx="24">
                  <c:v>0.124756418168544</c:v>
                </c:pt>
                <c:pt idx="25">
                  <c:v>0.148933038115501</c:v>
                </c:pt>
                <c:pt idx="26">
                  <c:v>0.125493839383125</c:v>
                </c:pt>
                <c:pt idx="27">
                  <c:v>0.119067765772342</c:v>
                </c:pt>
                <c:pt idx="28">
                  <c:v>0.13459737598896</c:v>
                </c:pt>
                <c:pt idx="29">
                  <c:v>0.116551786661148</c:v>
                </c:pt>
                <c:pt idx="30">
                  <c:v>0.17988933622837</c:v>
                </c:pt>
                <c:pt idx="31">
                  <c:v>0.113363228738307</c:v>
                </c:pt>
                <c:pt idx="32">
                  <c:v>0.136811524629592</c:v>
                </c:pt>
                <c:pt idx="33">
                  <c:v>0.102510310709476</c:v>
                </c:pt>
                <c:pt idx="34">
                  <c:v>0.124967977404594</c:v>
                </c:pt>
                <c:pt idx="35">
                  <c:v>0.0905319824814796</c:v>
                </c:pt>
                <c:pt idx="36">
                  <c:v>0.164128676056861</c:v>
                </c:pt>
                <c:pt idx="37">
                  <c:v>0.112606756389141</c:v>
                </c:pt>
                <c:pt idx="38">
                  <c:v>0.0853952839970588</c:v>
                </c:pt>
                <c:pt idx="39">
                  <c:v>0.101319782435894</c:v>
                </c:pt>
                <c:pt idx="40">
                  <c:v>0.114990562200546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rgb &amp; sup</c:v>
                </c:pt>
              </c:strCache>
            </c:strRef>
          </c:tx>
          <c:spPr>
            <a:ln w="28575" cap="rnd">
              <a:solidFill>
                <a:srgbClr val="F5A300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Sheet1!$C$2:$C$42</c:f>
              <c:numCache>
                <c:formatCode>General</c:formatCode>
                <c:ptCount val="41"/>
                <c:pt idx="0">
                  <c:v>0.472233891487121</c:v>
                </c:pt>
                <c:pt idx="1">
                  <c:v>0.463891983032226</c:v>
                </c:pt>
                <c:pt idx="2">
                  <c:v>0.403405249118804</c:v>
                </c:pt>
                <c:pt idx="3">
                  <c:v>0.221601545810699</c:v>
                </c:pt>
                <c:pt idx="4">
                  <c:v>0.244354471564292</c:v>
                </c:pt>
                <c:pt idx="5">
                  <c:v>0.226876273751258</c:v>
                </c:pt>
                <c:pt idx="6">
                  <c:v>0.187505900859832</c:v>
                </c:pt>
                <c:pt idx="7">
                  <c:v>0.231648445129394</c:v>
                </c:pt>
                <c:pt idx="8">
                  <c:v>0.349062591791152</c:v>
                </c:pt>
                <c:pt idx="9">
                  <c:v>0.155327469110488</c:v>
                </c:pt>
                <c:pt idx="10">
                  <c:v>0.154251709580421</c:v>
                </c:pt>
                <c:pt idx="11">
                  <c:v>0.172545760869979</c:v>
                </c:pt>
                <c:pt idx="12">
                  <c:v>0.199154540896415</c:v>
                </c:pt>
                <c:pt idx="13">
                  <c:v>0.150299206376075</c:v>
                </c:pt>
                <c:pt idx="14">
                  <c:v>0.127008840441703</c:v>
                </c:pt>
                <c:pt idx="15">
                  <c:v>0.134196490049362</c:v>
                </c:pt>
                <c:pt idx="16">
                  <c:v>0.105172038078308</c:v>
                </c:pt>
                <c:pt idx="17">
                  <c:v>0.136997029185295</c:v>
                </c:pt>
                <c:pt idx="18">
                  <c:v>0.130150571465492</c:v>
                </c:pt>
                <c:pt idx="19">
                  <c:v>0.122179642319679</c:v>
                </c:pt>
                <c:pt idx="20">
                  <c:v>0.150908485054969</c:v>
                </c:pt>
                <c:pt idx="21">
                  <c:v>0.120773501694202</c:v>
                </c:pt>
                <c:pt idx="22">
                  <c:v>0.176808953285217</c:v>
                </c:pt>
                <c:pt idx="23">
                  <c:v>0.107833251357078</c:v>
                </c:pt>
                <c:pt idx="24">
                  <c:v>0.176500871777534</c:v>
                </c:pt>
                <c:pt idx="25">
                  <c:v>0.134728744626045</c:v>
                </c:pt>
                <c:pt idx="26">
                  <c:v>0.139597922563552</c:v>
                </c:pt>
                <c:pt idx="27">
                  <c:v>0.103065893054008</c:v>
                </c:pt>
                <c:pt idx="28">
                  <c:v>0.126335158944129</c:v>
                </c:pt>
                <c:pt idx="29">
                  <c:v>0.101555831730365</c:v>
                </c:pt>
                <c:pt idx="30">
                  <c:v>0.13952013850212</c:v>
                </c:pt>
                <c:pt idx="31">
                  <c:v>0.115516819059848</c:v>
                </c:pt>
                <c:pt idx="32">
                  <c:v>0.182145684957504</c:v>
                </c:pt>
                <c:pt idx="33">
                  <c:v>0.118121191859245</c:v>
                </c:pt>
                <c:pt idx="34">
                  <c:v>0.139492943882942</c:v>
                </c:pt>
                <c:pt idx="35">
                  <c:v>0.194626227021217</c:v>
                </c:pt>
                <c:pt idx="36">
                  <c:v>0.10164837539196</c:v>
                </c:pt>
                <c:pt idx="37">
                  <c:v>0.0943123251199722</c:v>
                </c:pt>
                <c:pt idx="38">
                  <c:v>0.155581906437873</c:v>
                </c:pt>
                <c:pt idx="39">
                  <c:v>0.0970993638038635</c:v>
                </c:pt>
                <c:pt idx="40">
                  <c:v>0.119330026209354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0"/>
        <c:smooth val="0"/>
        <c:axId val="781831517"/>
        <c:axId val="405180283"/>
      </c:lineChart>
      <c:catAx>
        <c:axId val="78183151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steps</a:t>
                </a:r>
                <a:endParaRPr lang="de-DE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405180283"/>
        <c:crosses val="autoZero"/>
        <c:auto val="1"/>
        <c:lblAlgn val="ctr"/>
        <c:lblOffset val="100"/>
        <c:noMultiLvlLbl val="0"/>
      </c:catAx>
      <c:valAx>
        <c:axId val="4051802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absl.error</a:t>
                </a:r>
                <a:endParaRPr lang="de-DE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78183151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33083029392834"/>
          <c:y val="0.88369849800192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200"/>
      </a:pPr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84529370944839"/>
          <c:y val="0.170374389582203"/>
          <c:w val="0.68802807279416"/>
          <c:h val="0.870206489675516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2"/>
            </a:solidFill>
            <a:ln w="19050">
              <a:noFill/>
            </a:ln>
          </c:spPr>
          <c:explosion val="0"/>
          <c:dPt>
            <c:idx val="0"/>
            <c:bubble3D val="0"/>
            <c:spPr>
              <a:solidFill>
                <a:schemeClr val="bg2"/>
              </a:solidFill>
              <a:ln w="19050">
                <a:noFill/>
              </a:ln>
              <a:effectLst>
                <a:outerShdw blurRad="508000" dist="254000" dir="5400000" algn="t" rotWithShape="0">
                  <a:prstClr val="black">
                    <a:alpha val="30000"/>
                  </a:prstClr>
                </a:outerShdw>
              </a:effectLst>
            </c:spPr>
          </c:dPt>
          <c:dPt>
            <c:idx val="1"/>
            <c:bubble3D val="0"/>
            <c:spPr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ang="5400000" scaled="0"/>
              </a:gra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93.0434782608696</c:v>
                </c:pt>
                <c:pt idx="1">
                  <c:v>6.95652173913044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b="1" dirty="0">
                <a:solidFill>
                  <a:schemeClr val="tx1"/>
                </a:solidFill>
              </a:rPr>
              <a:t>Baseline vs. Normal 2 Depth Block</a:t>
            </a:r>
            <a:endParaRPr lang="en-US" sz="1600" b="1" dirty="0">
              <a:solidFill>
                <a:schemeClr val="tx1"/>
              </a:solidFill>
            </a:endParaRPr>
          </a:p>
          <a:p>
            <a:pPr>
              <a:defRPr lang="en-US"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b="1" dirty="0">
                <a:solidFill>
                  <a:schemeClr val="tx1"/>
                </a:solidFill>
              </a:rPr>
              <a:t>evaluated on abs. error</a:t>
            </a:r>
            <a:endParaRPr lang="en-US" sz="1600" b="1" dirty="0">
              <a:solidFill>
                <a:schemeClr val="tx1"/>
              </a:solidFill>
            </a:endParaRPr>
          </a:p>
        </c:rich>
      </c:tx>
      <c:layout>
        <c:manualLayout>
          <c:xMode val="edge"/>
          <c:yMode val="edge"/>
          <c:x val="0.232997210898949"/>
          <c:y val="0.0165357585779248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2"/>
          <c:order val="0"/>
          <c:tx>
            <c:strRef>
              <c:f>Sheet1!$B$1</c:f>
              <c:strCache>
                <c:ptCount val="1"/>
                <c:pt idx="0">
                  <c:v>baseline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Sheet1!$B$2:$B$42</c:f>
              <c:numCache>
                <c:formatCode>General</c:formatCode>
                <c:ptCount val="41"/>
                <c:pt idx="0">
                  <c:v>0.504219055175781</c:v>
                </c:pt>
                <c:pt idx="1">
                  <c:v>0.279735058546066</c:v>
                </c:pt>
                <c:pt idx="2">
                  <c:v>0.266931325197219</c:v>
                </c:pt>
                <c:pt idx="3">
                  <c:v>0.214964240789413</c:v>
                </c:pt>
                <c:pt idx="4">
                  <c:v>0.193553686141967</c:v>
                </c:pt>
                <c:pt idx="5">
                  <c:v>0.218414276838302</c:v>
                </c:pt>
                <c:pt idx="6">
                  <c:v>0.226739570498466</c:v>
                </c:pt>
                <c:pt idx="7">
                  <c:v>0.202410370111465</c:v>
                </c:pt>
                <c:pt idx="8">
                  <c:v>0.190024375915527</c:v>
                </c:pt>
                <c:pt idx="9">
                  <c:v>0.156396463513374</c:v>
                </c:pt>
                <c:pt idx="10">
                  <c:v>0.155196189880371</c:v>
                </c:pt>
                <c:pt idx="11">
                  <c:v>0.179761007428169</c:v>
                </c:pt>
                <c:pt idx="12">
                  <c:v>0.177907273173332</c:v>
                </c:pt>
                <c:pt idx="13">
                  <c:v>0.106906652450561</c:v>
                </c:pt>
                <c:pt idx="14">
                  <c:v>0.12688834965229</c:v>
                </c:pt>
                <c:pt idx="15">
                  <c:v>0.163748353719711</c:v>
                </c:pt>
                <c:pt idx="16">
                  <c:v>0.123531013727188</c:v>
                </c:pt>
                <c:pt idx="17">
                  <c:v>0.133747279644012</c:v>
                </c:pt>
                <c:pt idx="18">
                  <c:v>0.120334401726722</c:v>
                </c:pt>
                <c:pt idx="19">
                  <c:v>0.117107719182968</c:v>
                </c:pt>
                <c:pt idx="20">
                  <c:v>0.149118512868881</c:v>
                </c:pt>
                <c:pt idx="21">
                  <c:v>0.0964293330907821</c:v>
                </c:pt>
                <c:pt idx="22">
                  <c:v>0.122254811227321</c:v>
                </c:pt>
                <c:pt idx="23">
                  <c:v>0.124715767800807</c:v>
                </c:pt>
                <c:pt idx="24">
                  <c:v>0.124756418168544</c:v>
                </c:pt>
                <c:pt idx="25">
                  <c:v>0.148933038115501</c:v>
                </c:pt>
                <c:pt idx="26">
                  <c:v>0.125493839383125</c:v>
                </c:pt>
                <c:pt idx="27">
                  <c:v>0.119067765772342</c:v>
                </c:pt>
                <c:pt idx="28">
                  <c:v>0.13459737598896</c:v>
                </c:pt>
                <c:pt idx="29">
                  <c:v>0.116551786661148</c:v>
                </c:pt>
                <c:pt idx="30">
                  <c:v>0.17988933622837</c:v>
                </c:pt>
                <c:pt idx="31">
                  <c:v>0.113363228738307</c:v>
                </c:pt>
                <c:pt idx="32">
                  <c:v>0.136811524629592</c:v>
                </c:pt>
                <c:pt idx="33">
                  <c:v>0.102510310709476</c:v>
                </c:pt>
                <c:pt idx="34">
                  <c:v>0.124967977404594</c:v>
                </c:pt>
                <c:pt idx="35">
                  <c:v>0.0905319824814796</c:v>
                </c:pt>
                <c:pt idx="36">
                  <c:v>0.164128676056861</c:v>
                </c:pt>
                <c:pt idx="37">
                  <c:v>0.112606756389141</c:v>
                </c:pt>
                <c:pt idx="38">
                  <c:v>0.0853952839970588</c:v>
                </c:pt>
                <c:pt idx="39">
                  <c:v>0.101319782435894</c:v>
                </c:pt>
                <c:pt idx="40">
                  <c:v>0.114990562200546</c:v>
                </c:pt>
              </c:numCache>
            </c:numRef>
          </c:val>
          <c:smooth val="0"/>
        </c:ser>
        <c:ser>
          <c:idx val="0"/>
          <c:order val="1"/>
          <c:tx>
            <c:strRef>
              <c:f>Sheet1!$C$1</c:f>
              <c:strCache>
                <c:ptCount val="1"/>
                <c:pt idx="0">
                  <c:v>n2d</c:v>
                </c:pt>
              </c:strCache>
            </c:strRef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Sheet1!$C$2:$C$43</c:f>
              <c:numCache>
                <c:formatCode>General</c:formatCode>
                <c:ptCount val="42"/>
                <c:pt idx="0">
                  <c:v>0.576895356</c:v>
                </c:pt>
                <c:pt idx="1">
                  <c:v>0.489317656</c:v>
                </c:pt>
                <c:pt idx="2">
                  <c:v>0.318605155</c:v>
                </c:pt>
                <c:pt idx="3">
                  <c:v>0.328924</c:v>
                </c:pt>
                <c:pt idx="4">
                  <c:v>0.294420153</c:v>
                </c:pt>
                <c:pt idx="5">
                  <c:v>0.207552239</c:v>
                </c:pt>
                <c:pt idx="6">
                  <c:v>0.189622879</c:v>
                </c:pt>
                <c:pt idx="7">
                  <c:v>0.198369905</c:v>
                </c:pt>
                <c:pt idx="8">
                  <c:v>0.203102708</c:v>
                </c:pt>
                <c:pt idx="9">
                  <c:v>0.18318145</c:v>
                </c:pt>
                <c:pt idx="10">
                  <c:v>0.20487985</c:v>
                </c:pt>
                <c:pt idx="11">
                  <c:v>0.142674014</c:v>
                </c:pt>
                <c:pt idx="12">
                  <c:v>0.158023357</c:v>
                </c:pt>
                <c:pt idx="13">
                  <c:v>0.154699445</c:v>
                </c:pt>
                <c:pt idx="14">
                  <c:v>0.152688861</c:v>
                </c:pt>
                <c:pt idx="15">
                  <c:v>0.178713709</c:v>
                </c:pt>
                <c:pt idx="16">
                  <c:v>0.126889721</c:v>
                </c:pt>
                <c:pt idx="17">
                  <c:v>0.144119918</c:v>
                </c:pt>
                <c:pt idx="18">
                  <c:v>0.123914205</c:v>
                </c:pt>
                <c:pt idx="19">
                  <c:v>0.164093629</c:v>
                </c:pt>
                <c:pt idx="20">
                  <c:v>0.134320766</c:v>
                </c:pt>
                <c:pt idx="21">
                  <c:v>0.124887303</c:v>
                </c:pt>
                <c:pt idx="22">
                  <c:v>0.089449927</c:v>
                </c:pt>
                <c:pt idx="23">
                  <c:v>0.127776101</c:v>
                </c:pt>
                <c:pt idx="24">
                  <c:v>0.105835393</c:v>
                </c:pt>
                <c:pt idx="25">
                  <c:v>0.120672308</c:v>
                </c:pt>
                <c:pt idx="26">
                  <c:v>0.126148984</c:v>
                </c:pt>
                <c:pt idx="27">
                  <c:v>0.150381476</c:v>
                </c:pt>
                <c:pt idx="28">
                  <c:v>0.177863419</c:v>
                </c:pt>
                <c:pt idx="29">
                  <c:v>0.109328777</c:v>
                </c:pt>
                <c:pt idx="30">
                  <c:v>0.158354878</c:v>
                </c:pt>
                <c:pt idx="31">
                  <c:v>0.154054418</c:v>
                </c:pt>
                <c:pt idx="32">
                  <c:v>0.098725475</c:v>
                </c:pt>
                <c:pt idx="33">
                  <c:v>0.15455465</c:v>
                </c:pt>
                <c:pt idx="34">
                  <c:v>0.128209785</c:v>
                </c:pt>
                <c:pt idx="35">
                  <c:v>0.10354986</c:v>
                </c:pt>
                <c:pt idx="36">
                  <c:v>0.118980505</c:v>
                </c:pt>
                <c:pt idx="37">
                  <c:v>0.086118586</c:v>
                </c:pt>
                <c:pt idx="38">
                  <c:v>0.148433715</c:v>
                </c:pt>
                <c:pt idx="39">
                  <c:v>0.120123789</c:v>
                </c:pt>
                <c:pt idx="40">
                  <c:v>0.112599939</c:v>
                </c:pt>
                <c:pt idx="41">
                  <c:v>0.115884282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0"/>
        <c:smooth val="0"/>
        <c:axId val="781831517"/>
        <c:axId val="405180283"/>
        <c:extLst>
          <c:ext xmlns:c15="http://schemas.microsoft.com/office/drawing/2012/chart" uri="{02D57815-91ED-43cb-92C2-25804820EDAC}">
            <c15:filteredLineSeries>
              <c15:ser>
                <c:idx val="1"/>
                <c:order val="2"/>
                <c:tx>
                  <c:strRef>
                    <c:extLst>
                      <c:ext uri="{02D57815-91ED-43cb-92C2-25804820EDAC}">
                        <c15:formulaRef>
                          <c15:sqref>Sheet1!$D$1</c15:sqref>
                        </c15:formulaRef>
                      </c:ext>
                    </c:extLst>
                    <c:strCache>
                      <c:ptCount val="1"/>
                      <c:pt idx="0">
                        <c:v>rgb &amp; sup</c:v>
                      </c:pt>
                    </c:strCache>
                  </c:strRef>
                </c:tx>
                <c:spPr>
                  <a:ln w="28575" cap="rnd">
                    <a:solidFill>
                      <a:schemeClr val="accent2"/>
                    </a:solidFill>
                    <a:round/>
                  </a:ln>
                  <a:effectLst/>
                </c:spPr>
                <c:marker>
                  <c:symbol val="none"/>
                </c:marker>
                <c:dLbls>
                  <c:delete val="1"/>
                </c:dLbls>
                <c:cat>
                  <c:numRef>
                    <c:extLst>
                      <c:ext uri="{02D57815-91ED-43cb-92C2-25804820EDAC}">
                        <c15:fullRef>
                          <c15:sqref/>
                        </c15:fullRef>
                        <c15:formulaRef>
                          <c15:sqref>Sheet1!$A$2:$A$42</c15:sqref>
                        </c15:formulaRef>
                      </c:ext>
                    </c:extLst>
                    <c:numCache>
                      <c:formatCode>General</c:formatCode>
                      <c:ptCount val="41"/>
                      <c:pt idx="0">
                        <c:v>0</c:v>
                      </c:pt>
                      <c:pt idx="1">
                        <c:v>250</c:v>
                      </c:pt>
                      <c:pt idx="2">
                        <c:v>500</c:v>
                      </c:pt>
                      <c:pt idx="3">
                        <c:v>750</c:v>
                      </c:pt>
                      <c:pt idx="4">
                        <c:v>1000</c:v>
                      </c:pt>
                      <c:pt idx="5">
                        <c:v>1250</c:v>
                      </c:pt>
                      <c:pt idx="6">
                        <c:v>1500</c:v>
                      </c:pt>
                      <c:pt idx="7">
                        <c:v>1750</c:v>
                      </c:pt>
                      <c:pt idx="8">
                        <c:v>2000</c:v>
                      </c:pt>
                      <c:pt idx="9">
                        <c:v>4000</c:v>
                      </c:pt>
                      <c:pt idx="10">
                        <c:v>6000</c:v>
                      </c:pt>
                      <c:pt idx="11">
                        <c:v>8000</c:v>
                      </c:pt>
                      <c:pt idx="12">
                        <c:v>10000</c:v>
                      </c:pt>
                      <c:pt idx="13">
                        <c:v>12000</c:v>
                      </c:pt>
                      <c:pt idx="14">
                        <c:v>14000</c:v>
                      </c:pt>
                      <c:pt idx="15">
                        <c:v>16000</c:v>
                      </c:pt>
                      <c:pt idx="16">
                        <c:v>18000</c:v>
                      </c:pt>
                      <c:pt idx="17">
                        <c:v>20000</c:v>
                      </c:pt>
                      <c:pt idx="18">
                        <c:v>22000</c:v>
                      </c:pt>
                      <c:pt idx="19">
                        <c:v>24000</c:v>
                      </c:pt>
                      <c:pt idx="20">
                        <c:v>26000</c:v>
                      </c:pt>
                      <c:pt idx="21">
                        <c:v>28000</c:v>
                      </c:pt>
                      <c:pt idx="22">
                        <c:v>30000</c:v>
                      </c:pt>
                      <c:pt idx="23">
                        <c:v>32000</c:v>
                      </c:pt>
                      <c:pt idx="24">
                        <c:v>34000</c:v>
                      </c:pt>
                      <c:pt idx="25">
                        <c:v>36000</c:v>
                      </c:pt>
                      <c:pt idx="26">
                        <c:v>38000</c:v>
                      </c:pt>
                      <c:pt idx="27">
                        <c:v>40000</c:v>
                      </c:pt>
                      <c:pt idx="28">
                        <c:v>42000</c:v>
                      </c:pt>
                      <c:pt idx="29">
                        <c:v>44000</c:v>
                      </c:pt>
                      <c:pt idx="30">
                        <c:v>46000</c:v>
                      </c:pt>
                      <c:pt idx="31">
                        <c:v>48000</c:v>
                      </c:pt>
                      <c:pt idx="32">
                        <c:v>50000</c:v>
                      </c:pt>
                      <c:pt idx="33">
                        <c:v>52000</c:v>
                      </c:pt>
                      <c:pt idx="34">
                        <c:v>54000</c:v>
                      </c:pt>
                      <c:pt idx="35">
                        <c:v>56000</c:v>
                      </c:pt>
                      <c:pt idx="36">
                        <c:v>58000</c:v>
                      </c:pt>
                      <c:pt idx="37">
                        <c:v>60000</c:v>
                      </c:pt>
                      <c:pt idx="38">
                        <c:v>62000</c:v>
                      </c:pt>
                      <c:pt idx="39">
                        <c:v>64000</c:v>
                      </c:pt>
                      <c:pt idx="40">
                        <c:v>66000</c:v>
                      </c:pt>
                    </c:numCache>
                  </c:numRef>
                </c:cat>
                <c:val>
                  <c:numRef>
                    <c:extLst>
                      <c:ext uri="{02D57815-91ED-43cb-92C2-25804820EDAC}">
                        <c15:formulaRef>
                          <c15:sqref>Sheet1!$D$2:$D$42</c15:sqref>
                        </c15:formulaRef>
                      </c:ext>
                    </c:extLst>
                    <c:numCache>
                      <c:formatCode>General</c:formatCode>
                      <c:ptCount val="41"/>
                      <c:pt idx="0">
                        <c:v>0.472233891</c:v>
                      </c:pt>
                      <c:pt idx="1">
                        <c:v>0.463891983</c:v>
                      </c:pt>
                      <c:pt idx="2">
                        <c:v>0.403405249</c:v>
                      </c:pt>
                      <c:pt idx="3">
                        <c:v>0.221601546</c:v>
                      </c:pt>
                      <c:pt idx="4">
                        <c:v>0.244354472</c:v>
                      </c:pt>
                      <c:pt idx="5">
                        <c:v>0.226876274</c:v>
                      </c:pt>
                      <c:pt idx="6">
                        <c:v>0.187505901</c:v>
                      </c:pt>
                      <c:pt idx="7">
                        <c:v>0.231648445</c:v>
                      </c:pt>
                      <c:pt idx="8">
                        <c:v>0.349062592</c:v>
                      </c:pt>
                      <c:pt idx="9">
                        <c:v>0.155327469</c:v>
                      </c:pt>
                      <c:pt idx="10">
                        <c:v>0.15425171</c:v>
                      </c:pt>
                      <c:pt idx="11">
                        <c:v>0.172545761</c:v>
                      </c:pt>
                      <c:pt idx="12">
                        <c:v>0.199154541</c:v>
                      </c:pt>
                      <c:pt idx="13">
                        <c:v>0.150299206</c:v>
                      </c:pt>
                      <c:pt idx="14">
                        <c:v>0.12700884</c:v>
                      </c:pt>
                      <c:pt idx="15">
                        <c:v>0.13419649</c:v>
                      </c:pt>
                      <c:pt idx="16">
                        <c:v>0.105172038</c:v>
                      </c:pt>
                      <c:pt idx="17">
                        <c:v>0.136997029</c:v>
                      </c:pt>
                      <c:pt idx="18">
                        <c:v>0.130150571</c:v>
                      </c:pt>
                      <c:pt idx="19">
                        <c:v>0.122179642</c:v>
                      </c:pt>
                      <c:pt idx="20">
                        <c:v>0.150908485</c:v>
                      </c:pt>
                      <c:pt idx="21">
                        <c:v>0.120773502</c:v>
                      </c:pt>
                      <c:pt idx="22">
                        <c:v>0.176808953</c:v>
                      </c:pt>
                      <c:pt idx="23">
                        <c:v>0.107833251</c:v>
                      </c:pt>
                      <c:pt idx="24">
                        <c:v>0.176500872</c:v>
                      </c:pt>
                      <c:pt idx="25">
                        <c:v>0.134728745</c:v>
                      </c:pt>
                      <c:pt idx="26">
                        <c:v>0.139597923</c:v>
                      </c:pt>
                      <c:pt idx="27">
                        <c:v>0.103065893</c:v>
                      </c:pt>
                      <c:pt idx="28">
                        <c:v>0.126335159</c:v>
                      </c:pt>
                      <c:pt idx="29">
                        <c:v>0.101555832</c:v>
                      </c:pt>
                      <c:pt idx="30">
                        <c:v>0.139520139</c:v>
                      </c:pt>
                      <c:pt idx="31">
                        <c:v>0.115516819</c:v>
                      </c:pt>
                      <c:pt idx="32">
                        <c:v>0.182145685</c:v>
                      </c:pt>
                      <c:pt idx="33">
                        <c:v>0.118121192</c:v>
                      </c:pt>
                      <c:pt idx="34">
                        <c:v>0.139492944</c:v>
                      </c:pt>
                      <c:pt idx="35">
                        <c:v>0.194626227</c:v>
                      </c:pt>
                      <c:pt idx="36">
                        <c:v>0.101648375</c:v>
                      </c:pt>
                      <c:pt idx="37">
                        <c:v>0.094312325</c:v>
                      </c:pt>
                      <c:pt idx="38">
                        <c:v>0.155581906</c:v>
                      </c:pt>
                      <c:pt idx="39">
                        <c:v>0.097099364</c:v>
                      </c:pt>
                      <c:pt idx="40">
                        <c:v>0.119330026</c:v>
                      </c:pt>
                    </c:numCache>
                  </c:numRef>
                </c:val>
                <c:smooth val="0"/>
              </c15:ser>
            </c15:filteredLineSeries>
          </c:ext>
        </c:extLst>
      </c:lineChart>
      <c:catAx>
        <c:axId val="78183151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steps</a:t>
                </a:r>
                <a:endParaRPr lang="de-DE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405180283"/>
        <c:crosses val="autoZero"/>
        <c:auto val="1"/>
        <c:lblAlgn val="ctr"/>
        <c:lblOffset val="100"/>
        <c:noMultiLvlLbl val="0"/>
      </c:catAx>
      <c:valAx>
        <c:axId val="4051802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accent3">
                  <a:shade val="50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absl.error</a:t>
                </a:r>
                <a:endParaRPr lang="de-DE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781831517"/>
        <c:crosses val="autoZero"/>
        <c:crossBetween val="between"/>
      </c:valAx>
      <c:spPr>
        <a:noFill/>
        <a:ln cmpd="tri"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200"/>
      </a:pPr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"/>
          <c:y val="0.0821756647721869"/>
          <c:w val="0.68802807279416"/>
          <c:h val="0.870206489675516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2"/>
            </a:solidFill>
            <a:ln w="19050">
              <a:noFill/>
            </a:ln>
          </c:spPr>
          <c:explosion val="0"/>
          <c:dPt>
            <c:idx val="0"/>
            <c:bubble3D val="0"/>
            <c:spPr>
              <a:solidFill>
                <a:schemeClr val="bg2"/>
              </a:solidFill>
              <a:ln w="19050">
                <a:noFill/>
              </a:ln>
              <a:effectLst>
                <a:outerShdw blurRad="508000" dist="254000" dir="5400000" algn="t" rotWithShape="0">
                  <a:prstClr val="black">
                    <a:alpha val="30000"/>
                  </a:prstClr>
                </a:outerShdw>
              </a:effectLst>
            </c:spPr>
          </c:dPt>
          <c:dPt>
            <c:idx val="1"/>
            <c:bubble3D val="0"/>
            <c:spPr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ang="5400000" scaled="0"/>
              </a:gra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76.5217391304348</c:v>
                </c:pt>
                <c:pt idx="1">
                  <c:v>23.4782608695652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sz="1600" b="1" dirty="0">
                <a:solidFill>
                  <a:schemeClr val="tx1"/>
                </a:solidFill>
              </a:rPr>
              <a:t>Baseline vs. Superpixel &amp; RGB + Normal 2 Depth Block</a:t>
            </a:r>
            <a:endParaRPr lang="de-DE" sz="1600" b="1" dirty="0">
              <a:solidFill>
                <a:schemeClr val="tx1"/>
              </a:solidFill>
            </a:endParaRPr>
          </a:p>
          <a:p>
            <a:pPr>
              <a:defRPr lang="en-US"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sz="1600" b="1" dirty="0" err="1">
                <a:solidFill>
                  <a:schemeClr val="tx1"/>
                </a:solidFill>
              </a:rPr>
              <a:t>evaluated</a:t>
            </a:r>
            <a:r>
              <a:rPr lang="de-DE" sz="1600" b="1" dirty="0">
                <a:solidFill>
                  <a:schemeClr val="tx1"/>
                </a:solidFill>
              </a:rPr>
              <a:t> on abs. </a:t>
            </a:r>
            <a:r>
              <a:rPr lang="de-DE" sz="1600" b="1" dirty="0" err="1">
                <a:solidFill>
                  <a:schemeClr val="tx1"/>
                </a:solidFill>
              </a:rPr>
              <a:t>error</a:t>
            </a:r>
            <a:endParaRPr lang="de-DE" sz="1600" b="1" dirty="0">
              <a:solidFill>
                <a:schemeClr val="tx1"/>
              </a:solidFill>
            </a:endParaRPr>
          </a:p>
        </c:rich>
      </c:tx>
      <c:layout>
        <c:manualLayout>
          <c:xMode val="edge"/>
          <c:yMode val="edge"/>
          <c:x val="0.140742329972109"/>
          <c:y val="0.0248036378668871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baseline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Sheet1!$B$2:$B$42</c:f>
              <c:numCache>
                <c:formatCode>General</c:formatCode>
                <c:ptCount val="41"/>
                <c:pt idx="0">
                  <c:v>0.504219055175781</c:v>
                </c:pt>
                <c:pt idx="1">
                  <c:v>0.279735058546066</c:v>
                </c:pt>
                <c:pt idx="2">
                  <c:v>0.266931325197219</c:v>
                </c:pt>
                <c:pt idx="3">
                  <c:v>0.214964240789413</c:v>
                </c:pt>
                <c:pt idx="4">
                  <c:v>0.193553686141967</c:v>
                </c:pt>
                <c:pt idx="5">
                  <c:v>0.218414276838302</c:v>
                </c:pt>
                <c:pt idx="6">
                  <c:v>0.226739570498466</c:v>
                </c:pt>
                <c:pt idx="7">
                  <c:v>0.202410370111465</c:v>
                </c:pt>
                <c:pt idx="8">
                  <c:v>0.190024375915527</c:v>
                </c:pt>
                <c:pt idx="9">
                  <c:v>0.156396463513374</c:v>
                </c:pt>
                <c:pt idx="10">
                  <c:v>0.155196189880371</c:v>
                </c:pt>
                <c:pt idx="11">
                  <c:v>0.179761007428169</c:v>
                </c:pt>
                <c:pt idx="12">
                  <c:v>0.177907273173332</c:v>
                </c:pt>
                <c:pt idx="13">
                  <c:v>0.106906652450561</c:v>
                </c:pt>
                <c:pt idx="14">
                  <c:v>0.12688834965229</c:v>
                </c:pt>
                <c:pt idx="15">
                  <c:v>0.163748353719711</c:v>
                </c:pt>
                <c:pt idx="16">
                  <c:v>0.123531013727188</c:v>
                </c:pt>
                <c:pt idx="17">
                  <c:v>0.133747279644012</c:v>
                </c:pt>
                <c:pt idx="18">
                  <c:v>0.120334401726722</c:v>
                </c:pt>
                <c:pt idx="19">
                  <c:v>0.117107719182968</c:v>
                </c:pt>
                <c:pt idx="20">
                  <c:v>0.149118512868881</c:v>
                </c:pt>
                <c:pt idx="21">
                  <c:v>0.0964293330907821</c:v>
                </c:pt>
                <c:pt idx="22">
                  <c:v>0.122254811227321</c:v>
                </c:pt>
                <c:pt idx="23">
                  <c:v>0.124715767800807</c:v>
                </c:pt>
                <c:pt idx="24">
                  <c:v>0.124756418168544</c:v>
                </c:pt>
                <c:pt idx="25">
                  <c:v>0.148933038115501</c:v>
                </c:pt>
                <c:pt idx="26">
                  <c:v>0.125493839383125</c:v>
                </c:pt>
                <c:pt idx="27">
                  <c:v>0.119067765772342</c:v>
                </c:pt>
                <c:pt idx="28">
                  <c:v>0.13459737598896</c:v>
                </c:pt>
                <c:pt idx="29">
                  <c:v>0.116551786661148</c:v>
                </c:pt>
                <c:pt idx="30">
                  <c:v>0.17988933622837</c:v>
                </c:pt>
                <c:pt idx="31">
                  <c:v>0.113363228738307</c:v>
                </c:pt>
                <c:pt idx="32">
                  <c:v>0.136811524629592</c:v>
                </c:pt>
                <c:pt idx="33">
                  <c:v>0.102510310709476</c:v>
                </c:pt>
                <c:pt idx="34">
                  <c:v>0.124967977404594</c:v>
                </c:pt>
                <c:pt idx="35">
                  <c:v>0.0905319824814796</c:v>
                </c:pt>
                <c:pt idx="36">
                  <c:v>0.164128676056861</c:v>
                </c:pt>
                <c:pt idx="37">
                  <c:v>0.112606756389141</c:v>
                </c:pt>
                <c:pt idx="38">
                  <c:v>0.0853952839970588</c:v>
                </c:pt>
                <c:pt idx="39">
                  <c:v>0.101319782435894</c:v>
                </c:pt>
                <c:pt idx="40">
                  <c:v>0.114990562200546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rgb &amp; sup. + N2D</c:v>
                </c:pt>
              </c:strCache>
            </c:strRef>
          </c:tx>
          <c:spPr>
            <a:ln w="28575" cap="rnd">
              <a:solidFill>
                <a:srgbClr val="9C1C26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val>
            <c:numRef>
              <c:f>Sheet1!$D$2:$D$42</c:f>
              <c:numCache>
                <c:formatCode>General</c:formatCode>
                <c:ptCount val="41"/>
                <c:pt idx="0">
                  <c:v>0.46130994</c:v>
                </c:pt>
                <c:pt idx="1">
                  <c:v>0.336830199</c:v>
                </c:pt>
                <c:pt idx="2">
                  <c:v>0.278493911</c:v>
                </c:pt>
                <c:pt idx="3">
                  <c:v>0.344324499</c:v>
                </c:pt>
                <c:pt idx="4">
                  <c:v>0.286384374</c:v>
                </c:pt>
                <c:pt idx="5">
                  <c:v>0.265594482</c:v>
                </c:pt>
                <c:pt idx="6">
                  <c:v>0.285111457</c:v>
                </c:pt>
                <c:pt idx="7">
                  <c:v>0.218185142</c:v>
                </c:pt>
                <c:pt idx="8">
                  <c:v>0.209914088</c:v>
                </c:pt>
                <c:pt idx="9">
                  <c:v>0.21191965</c:v>
                </c:pt>
                <c:pt idx="10">
                  <c:v>0.169204965</c:v>
                </c:pt>
                <c:pt idx="11">
                  <c:v>0.179976523</c:v>
                </c:pt>
                <c:pt idx="12">
                  <c:v>0.141060635</c:v>
                </c:pt>
                <c:pt idx="13">
                  <c:v>0.198650166</c:v>
                </c:pt>
                <c:pt idx="14">
                  <c:v>0.170059264</c:v>
                </c:pt>
                <c:pt idx="15">
                  <c:v>0.198569298</c:v>
                </c:pt>
                <c:pt idx="16">
                  <c:v>0.158276409</c:v>
                </c:pt>
                <c:pt idx="17">
                  <c:v>0.160714984</c:v>
                </c:pt>
                <c:pt idx="18">
                  <c:v>0.150188699</c:v>
                </c:pt>
                <c:pt idx="19">
                  <c:v>0.125305653</c:v>
                </c:pt>
                <c:pt idx="20">
                  <c:v>0.145080432</c:v>
                </c:pt>
                <c:pt idx="21">
                  <c:v>0.159240618</c:v>
                </c:pt>
                <c:pt idx="22">
                  <c:v>0.195767358</c:v>
                </c:pt>
                <c:pt idx="23">
                  <c:v>0.137347043</c:v>
                </c:pt>
                <c:pt idx="24">
                  <c:v>0.12259572</c:v>
                </c:pt>
                <c:pt idx="25">
                  <c:v>0.157210782</c:v>
                </c:pt>
                <c:pt idx="26">
                  <c:v>0.136419713</c:v>
                </c:pt>
                <c:pt idx="27">
                  <c:v>0.141925797</c:v>
                </c:pt>
                <c:pt idx="28">
                  <c:v>0.140419379</c:v>
                </c:pt>
                <c:pt idx="29">
                  <c:v>0.114663966</c:v>
                </c:pt>
                <c:pt idx="30">
                  <c:v>0.111045539</c:v>
                </c:pt>
                <c:pt idx="31">
                  <c:v>0.12309064</c:v>
                </c:pt>
                <c:pt idx="32">
                  <c:v>0.099771231</c:v>
                </c:pt>
                <c:pt idx="33">
                  <c:v>0.122934721</c:v>
                </c:pt>
                <c:pt idx="34">
                  <c:v>0.133054346</c:v>
                </c:pt>
                <c:pt idx="35">
                  <c:v>0.113849863</c:v>
                </c:pt>
                <c:pt idx="36">
                  <c:v>0.104941681</c:v>
                </c:pt>
                <c:pt idx="37">
                  <c:v>0.171374097</c:v>
                </c:pt>
                <c:pt idx="38">
                  <c:v>0.124734648</c:v>
                </c:pt>
                <c:pt idx="39">
                  <c:v>0.14783594</c:v>
                </c:pt>
                <c:pt idx="40">
                  <c:v>0.098216347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0"/>
        <c:smooth val="0"/>
        <c:axId val="781831517"/>
        <c:axId val="405180283"/>
        <c:extLst>
          <c:ext xmlns:c15="http://schemas.microsoft.com/office/drawing/2012/chart" uri="{02D57815-91ED-43cb-92C2-25804820EDAC}">
            <c15:filteredLineSeries>
              <c15:ser>
                <c:idx val="1"/>
                <c:order val="1"/>
                <c:tx>
                  <c:strRef>
                    <c:extLst>
                      <c:ext uri="{02D57815-91ED-43cb-92C2-25804820EDAC}">
                        <c15:formulaRef>
                          <c15:sqref>Sheet1!$C$1</c15:sqref>
                        </c15:formulaRef>
                      </c:ext>
                    </c:extLst>
                    <c:strCache>
                      <c:ptCount val="1"/>
                      <c:pt idx="0">
                        <c:v>run-4ch-after</c:v>
                      </c:pt>
                    </c:strCache>
                  </c:strRef>
                </c:tx>
                <c:spPr>
                  <a:ln w="28575" cap="rnd">
                    <a:solidFill>
                      <a:schemeClr val="accent2"/>
                    </a:solidFill>
                    <a:round/>
                  </a:ln>
                  <a:effectLst/>
                </c:spPr>
                <c:marker>
                  <c:symbol val="none"/>
                </c:marker>
                <c:dLbls>
                  <c:delete val="1"/>
                </c:dLbls>
                <c:cat>
                  <c:numRef>
                    <c:extLst>
                      <c:ext uri="{02D57815-91ED-43cb-92C2-25804820EDAC}">
                        <c15:fullRef>
                          <c15:sqref/>
                        </c15:fullRef>
                        <c15:formulaRef>
                          <c15:sqref>Sheet1!$A$2:$A$42</c15:sqref>
                        </c15:formulaRef>
                      </c:ext>
                    </c:extLst>
                    <c:numCache>
                      <c:formatCode>General</c:formatCode>
                      <c:ptCount val="41"/>
                      <c:pt idx="0">
                        <c:v>0</c:v>
                      </c:pt>
                      <c:pt idx="1">
                        <c:v>250</c:v>
                      </c:pt>
                      <c:pt idx="2">
                        <c:v>500</c:v>
                      </c:pt>
                      <c:pt idx="3">
                        <c:v>750</c:v>
                      </c:pt>
                      <c:pt idx="4">
                        <c:v>1000</c:v>
                      </c:pt>
                      <c:pt idx="5">
                        <c:v>1250</c:v>
                      </c:pt>
                      <c:pt idx="6">
                        <c:v>1500</c:v>
                      </c:pt>
                      <c:pt idx="7">
                        <c:v>1750</c:v>
                      </c:pt>
                      <c:pt idx="8">
                        <c:v>2000</c:v>
                      </c:pt>
                      <c:pt idx="9">
                        <c:v>4000</c:v>
                      </c:pt>
                      <c:pt idx="10">
                        <c:v>6000</c:v>
                      </c:pt>
                      <c:pt idx="11">
                        <c:v>8000</c:v>
                      </c:pt>
                      <c:pt idx="12">
                        <c:v>10000</c:v>
                      </c:pt>
                      <c:pt idx="13">
                        <c:v>12000</c:v>
                      </c:pt>
                      <c:pt idx="14">
                        <c:v>14000</c:v>
                      </c:pt>
                      <c:pt idx="15">
                        <c:v>16000</c:v>
                      </c:pt>
                      <c:pt idx="16">
                        <c:v>18000</c:v>
                      </c:pt>
                      <c:pt idx="17">
                        <c:v>20000</c:v>
                      </c:pt>
                      <c:pt idx="18">
                        <c:v>22000</c:v>
                      </c:pt>
                      <c:pt idx="19">
                        <c:v>24000</c:v>
                      </c:pt>
                      <c:pt idx="20">
                        <c:v>26000</c:v>
                      </c:pt>
                      <c:pt idx="21">
                        <c:v>28000</c:v>
                      </c:pt>
                      <c:pt idx="22">
                        <c:v>30000</c:v>
                      </c:pt>
                      <c:pt idx="23">
                        <c:v>32000</c:v>
                      </c:pt>
                      <c:pt idx="24">
                        <c:v>34000</c:v>
                      </c:pt>
                      <c:pt idx="25">
                        <c:v>36000</c:v>
                      </c:pt>
                      <c:pt idx="26">
                        <c:v>38000</c:v>
                      </c:pt>
                      <c:pt idx="27">
                        <c:v>40000</c:v>
                      </c:pt>
                      <c:pt idx="28">
                        <c:v>42000</c:v>
                      </c:pt>
                      <c:pt idx="29">
                        <c:v>44000</c:v>
                      </c:pt>
                      <c:pt idx="30">
                        <c:v>46000</c:v>
                      </c:pt>
                      <c:pt idx="31">
                        <c:v>48000</c:v>
                      </c:pt>
                      <c:pt idx="32">
                        <c:v>50000</c:v>
                      </c:pt>
                      <c:pt idx="33">
                        <c:v>52000</c:v>
                      </c:pt>
                      <c:pt idx="34">
                        <c:v>54000</c:v>
                      </c:pt>
                      <c:pt idx="35">
                        <c:v>56000</c:v>
                      </c:pt>
                      <c:pt idx="36">
                        <c:v>58000</c:v>
                      </c:pt>
                      <c:pt idx="37">
                        <c:v>60000</c:v>
                      </c:pt>
                      <c:pt idx="38">
                        <c:v>62000</c:v>
                      </c:pt>
                      <c:pt idx="39">
                        <c:v>64000</c:v>
                      </c:pt>
                      <c:pt idx="40">
                        <c:v>66000</c:v>
                      </c:pt>
                    </c:numCache>
                  </c:numRef>
                </c:cat>
                <c:val>
                  <c:numRef>
                    <c:extLst>
                      <c:ext uri="{02D57815-91ED-43cb-92C2-25804820EDAC}">
                        <c15:formulaRef>
                          <c15:sqref>Sheet1!$C$2:$C$42</c15:sqref>
                        </c15:formulaRef>
                      </c:ext>
                    </c:extLst>
                    <c:numCache>
                      <c:formatCode>General</c:formatCode>
                      <c:ptCount val="41"/>
                      <c:pt idx="0">
                        <c:v>0.472233891487121</c:v>
                      </c:pt>
                      <c:pt idx="1">
                        <c:v>0.463891983032226</c:v>
                      </c:pt>
                      <c:pt idx="2">
                        <c:v>0.403405249118804</c:v>
                      </c:pt>
                      <c:pt idx="3">
                        <c:v>0.221601545810699</c:v>
                      </c:pt>
                      <c:pt idx="4">
                        <c:v>0.244354471564292</c:v>
                      </c:pt>
                      <c:pt idx="5">
                        <c:v>0.226876273751258</c:v>
                      </c:pt>
                      <c:pt idx="6">
                        <c:v>0.187505900859832</c:v>
                      </c:pt>
                      <c:pt idx="7">
                        <c:v>0.231648445129394</c:v>
                      </c:pt>
                      <c:pt idx="8">
                        <c:v>0.349062591791152</c:v>
                      </c:pt>
                      <c:pt idx="9">
                        <c:v>0.155327469110488</c:v>
                      </c:pt>
                      <c:pt idx="10">
                        <c:v>0.154251709580421</c:v>
                      </c:pt>
                      <c:pt idx="11">
                        <c:v>0.172545760869979</c:v>
                      </c:pt>
                      <c:pt idx="12">
                        <c:v>0.199154540896415</c:v>
                      </c:pt>
                      <c:pt idx="13">
                        <c:v>0.150299206376075</c:v>
                      </c:pt>
                      <c:pt idx="14">
                        <c:v>0.127008840441703</c:v>
                      </c:pt>
                      <c:pt idx="15">
                        <c:v>0.134196490049362</c:v>
                      </c:pt>
                      <c:pt idx="16">
                        <c:v>0.105172038078308</c:v>
                      </c:pt>
                      <c:pt idx="17">
                        <c:v>0.136997029185295</c:v>
                      </c:pt>
                      <c:pt idx="18">
                        <c:v>0.130150571465492</c:v>
                      </c:pt>
                      <c:pt idx="19">
                        <c:v>0.122179642319679</c:v>
                      </c:pt>
                      <c:pt idx="20">
                        <c:v>0.150908485054969</c:v>
                      </c:pt>
                      <c:pt idx="21">
                        <c:v>0.120773501694202</c:v>
                      </c:pt>
                      <c:pt idx="22">
                        <c:v>0.176808953285217</c:v>
                      </c:pt>
                      <c:pt idx="23">
                        <c:v>0.107833251357078</c:v>
                      </c:pt>
                      <c:pt idx="24">
                        <c:v>0.176500871777534</c:v>
                      </c:pt>
                      <c:pt idx="25">
                        <c:v>0.134728744626045</c:v>
                      </c:pt>
                      <c:pt idx="26">
                        <c:v>0.139597922563552</c:v>
                      </c:pt>
                      <c:pt idx="27">
                        <c:v>0.103065893054008</c:v>
                      </c:pt>
                      <c:pt idx="28">
                        <c:v>0.126335158944129</c:v>
                      </c:pt>
                      <c:pt idx="29">
                        <c:v>0.101555831730365</c:v>
                      </c:pt>
                      <c:pt idx="30">
                        <c:v>0.13952013850212</c:v>
                      </c:pt>
                      <c:pt idx="31">
                        <c:v>0.115516819059848</c:v>
                      </c:pt>
                      <c:pt idx="32">
                        <c:v>0.182145684957504</c:v>
                      </c:pt>
                      <c:pt idx="33">
                        <c:v>0.118121191859245</c:v>
                      </c:pt>
                      <c:pt idx="34">
                        <c:v>0.139492943882942</c:v>
                      </c:pt>
                      <c:pt idx="35">
                        <c:v>0.194626227021217</c:v>
                      </c:pt>
                      <c:pt idx="36">
                        <c:v>0.10164837539196</c:v>
                      </c:pt>
                      <c:pt idx="37">
                        <c:v>0.0943123251199722</c:v>
                      </c:pt>
                      <c:pt idx="38">
                        <c:v>0.155581906437873</c:v>
                      </c:pt>
                      <c:pt idx="39">
                        <c:v>0.0970993638038635</c:v>
                      </c:pt>
                      <c:pt idx="40">
                        <c:v>0.119330026209354</c:v>
                      </c:pt>
                    </c:numCache>
                  </c:numRef>
                </c:val>
                <c:smooth val="0"/>
              </c15:ser>
            </c15:filteredLineSeries>
          </c:ext>
        </c:extLst>
      </c:lineChart>
      <c:catAx>
        <c:axId val="78183151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steps</a:t>
                </a:r>
                <a:endParaRPr lang="de-DE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405180283"/>
        <c:crosses val="autoZero"/>
        <c:auto val="1"/>
        <c:lblAlgn val="ctr"/>
        <c:lblOffset val="100"/>
        <c:noMultiLvlLbl val="0"/>
      </c:catAx>
      <c:valAx>
        <c:axId val="4051802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absl.error</a:t>
                </a:r>
                <a:endParaRPr lang="de-DE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78183151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200"/>
      </a:pPr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"/>
          <c:y val="0.0821756647721869"/>
          <c:w val="0.68802807279416"/>
          <c:h val="0.870206489675516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2"/>
            </a:solidFill>
            <a:ln w="19050">
              <a:noFill/>
            </a:ln>
          </c:spPr>
          <c:explosion val="0"/>
          <c:dPt>
            <c:idx val="0"/>
            <c:bubble3D val="0"/>
            <c:spPr>
              <a:solidFill>
                <a:schemeClr val="bg2"/>
              </a:solidFill>
              <a:ln w="19050">
                <a:noFill/>
              </a:ln>
              <a:effectLst>
                <a:outerShdw blurRad="508000" dist="254000" dir="5400000" algn="t" rotWithShape="0">
                  <a:prstClr val="black">
                    <a:alpha val="30000"/>
                  </a:prstClr>
                </a:outerShdw>
              </a:effectLst>
            </c:spPr>
          </c:dPt>
          <c:dPt>
            <c:idx val="1"/>
            <c:bubble3D val="0"/>
            <c:spPr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ang="5400000" scaled="0"/>
              </a:gra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</c:v>
                </c:pt>
                <c:pt idx="1">
                  <c:v>100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sz="1600" b="1" dirty="0">
                <a:solidFill>
                  <a:schemeClr val="tx1"/>
                </a:solidFill>
              </a:rPr>
              <a:t>Baseline vs. Binary Superpixel Loss</a:t>
            </a:r>
            <a:endParaRPr lang="de-DE" sz="1600" b="1" dirty="0">
              <a:solidFill>
                <a:schemeClr val="tx1"/>
              </a:solidFill>
            </a:endParaRPr>
          </a:p>
          <a:p>
            <a:pPr>
              <a:defRPr lang="en-US"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sz="1600" b="1" dirty="0" err="1">
                <a:solidFill>
                  <a:schemeClr val="tx1"/>
                </a:solidFill>
              </a:rPr>
              <a:t>evaluated</a:t>
            </a:r>
            <a:r>
              <a:rPr lang="de-DE" sz="1600" b="1" dirty="0">
                <a:solidFill>
                  <a:schemeClr val="tx1"/>
                </a:solidFill>
              </a:rPr>
              <a:t> on abs. </a:t>
            </a:r>
            <a:r>
              <a:rPr lang="de-DE" sz="1600" b="1" dirty="0" err="1">
                <a:solidFill>
                  <a:schemeClr val="tx1"/>
                </a:solidFill>
              </a:rPr>
              <a:t>error</a:t>
            </a:r>
            <a:endParaRPr lang="de-DE" sz="1600" b="1" dirty="0">
              <a:solidFill>
                <a:schemeClr val="tx1"/>
              </a:solidFill>
            </a:endParaRPr>
          </a:p>
        </c:rich>
      </c:tx>
      <c:layout>
        <c:manualLayout>
          <c:xMode val="edge"/>
          <c:yMode val="edge"/>
          <c:x val="0.232997210898949"/>
          <c:y val="0.0165357585779248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baseline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Sheet1!$B$2:$B$42</c:f>
              <c:numCache>
                <c:formatCode>General</c:formatCode>
                <c:ptCount val="41"/>
                <c:pt idx="0">
                  <c:v>0.504219055175781</c:v>
                </c:pt>
                <c:pt idx="1">
                  <c:v>0.279735058546066</c:v>
                </c:pt>
                <c:pt idx="2">
                  <c:v>0.266931325197219</c:v>
                </c:pt>
                <c:pt idx="3">
                  <c:v>0.214964240789413</c:v>
                </c:pt>
                <c:pt idx="4">
                  <c:v>0.193553686141967</c:v>
                </c:pt>
                <c:pt idx="5">
                  <c:v>0.218414276838302</c:v>
                </c:pt>
                <c:pt idx="6">
                  <c:v>0.226739570498466</c:v>
                </c:pt>
                <c:pt idx="7">
                  <c:v>0.202410370111465</c:v>
                </c:pt>
                <c:pt idx="8">
                  <c:v>0.190024375915527</c:v>
                </c:pt>
                <c:pt idx="9">
                  <c:v>0.156396463513374</c:v>
                </c:pt>
                <c:pt idx="10">
                  <c:v>0.155196189880371</c:v>
                </c:pt>
                <c:pt idx="11">
                  <c:v>0.179761007428169</c:v>
                </c:pt>
                <c:pt idx="12">
                  <c:v>0.177907273173332</c:v>
                </c:pt>
                <c:pt idx="13">
                  <c:v>0.106906652450561</c:v>
                </c:pt>
                <c:pt idx="14">
                  <c:v>0.12688834965229</c:v>
                </c:pt>
                <c:pt idx="15">
                  <c:v>0.163748353719711</c:v>
                </c:pt>
                <c:pt idx="16">
                  <c:v>0.123531013727188</c:v>
                </c:pt>
                <c:pt idx="17">
                  <c:v>0.133747279644012</c:v>
                </c:pt>
                <c:pt idx="18">
                  <c:v>0.120334401726722</c:v>
                </c:pt>
                <c:pt idx="19">
                  <c:v>0.117107719182968</c:v>
                </c:pt>
                <c:pt idx="20">
                  <c:v>0.149118512868881</c:v>
                </c:pt>
                <c:pt idx="21">
                  <c:v>0.0964293330907821</c:v>
                </c:pt>
                <c:pt idx="22">
                  <c:v>0.122254811227321</c:v>
                </c:pt>
                <c:pt idx="23">
                  <c:v>0.124715767800807</c:v>
                </c:pt>
                <c:pt idx="24">
                  <c:v>0.124756418168544</c:v>
                </c:pt>
                <c:pt idx="25">
                  <c:v>0.148933038115501</c:v>
                </c:pt>
                <c:pt idx="26">
                  <c:v>0.125493839383125</c:v>
                </c:pt>
                <c:pt idx="27">
                  <c:v>0.119067765772342</c:v>
                </c:pt>
                <c:pt idx="28">
                  <c:v>0.13459737598896</c:v>
                </c:pt>
                <c:pt idx="29">
                  <c:v>0.116551786661148</c:v>
                </c:pt>
                <c:pt idx="30">
                  <c:v>0.17988933622837</c:v>
                </c:pt>
                <c:pt idx="31">
                  <c:v>0.113363228738307</c:v>
                </c:pt>
                <c:pt idx="32">
                  <c:v>0.136811524629592</c:v>
                </c:pt>
                <c:pt idx="33">
                  <c:v>0.102510310709476</c:v>
                </c:pt>
                <c:pt idx="34">
                  <c:v>0.124967977404594</c:v>
                </c:pt>
                <c:pt idx="35">
                  <c:v>0.0905319824814796</c:v>
                </c:pt>
                <c:pt idx="36">
                  <c:v>0.164128676056861</c:v>
                </c:pt>
                <c:pt idx="37">
                  <c:v>0.112606756389141</c:v>
                </c:pt>
                <c:pt idx="38">
                  <c:v>0.0853952839970588</c:v>
                </c:pt>
                <c:pt idx="39">
                  <c:v>0.101319782435894</c:v>
                </c:pt>
                <c:pt idx="40">
                  <c:v>0.114990562200546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rgb &amp; sup + binary loss</c:v>
                </c:pt>
              </c:strCache>
            </c:strRef>
          </c:tx>
          <c:spPr>
            <a:ln w="28575" cap="rnd">
              <a:solidFill>
                <a:srgbClr val="FFC000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val>
            <c:numRef>
              <c:f>Sheet1!$D$2:$D$42</c:f>
              <c:numCache>
                <c:formatCode>General</c:formatCode>
                <c:ptCount val="41"/>
                <c:pt idx="0">
                  <c:v>0.5</c:v>
                </c:pt>
                <c:pt idx="1">
                  <c:v>0.484019488</c:v>
                </c:pt>
                <c:pt idx="2">
                  <c:v>0.507976174</c:v>
                </c:pt>
                <c:pt idx="3">
                  <c:v>0.466237396</c:v>
                </c:pt>
                <c:pt idx="4">
                  <c:v>0.496011704</c:v>
                </c:pt>
                <c:pt idx="5">
                  <c:v>0.482376277</c:v>
                </c:pt>
                <c:pt idx="6">
                  <c:v>0.51641196</c:v>
                </c:pt>
                <c:pt idx="7">
                  <c:v>0.412446409</c:v>
                </c:pt>
                <c:pt idx="8">
                  <c:v>0.522301257</c:v>
                </c:pt>
                <c:pt idx="9">
                  <c:v>0.488635361</c:v>
                </c:pt>
                <c:pt idx="10">
                  <c:v>0.505633473</c:v>
                </c:pt>
                <c:pt idx="11">
                  <c:v>0.471559942</c:v>
                </c:pt>
                <c:pt idx="12">
                  <c:v>0.486658245</c:v>
                </c:pt>
                <c:pt idx="13">
                  <c:v>0.478332937</c:v>
                </c:pt>
                <c:pt idx="14">
                  <c:v>0.44948554</c:v>
                </c:pt>
                <c:pt idx="15">
                  <c:v>0.535079181</c:v>
                </c:pt>
                <c:pt idx="16">
                  <c:v>0.493745267</c:v>
                </c:pt>
                <c:pt idx="17">
                  <c:v>0.450284272</c:v>
                </c:pt>
                <c:pt idx="18">
                  <c:v>0.441565812</c:v>
                </c:pt>
                <c:pt idx="19">
                  <c:v>0.460920513</c:v>
                </c:pt>
                <c:pt idx="20">
                  <c:v>0.524082422</c:v>
                </c:pt>
                <c:pt idx="21">
                  <c:v>0.464025795</c:v>
                </c:pt>
                <c:pt idx="22">
                  <c:v>0.414716184</c:v>
                </c:pt>
                <c:pt idx="23">
                  <c:v>0.499011338</c:v>
                </c:pt>
                <c:pt idx="24">
                  <c:v>0.462845385</c:v>
                </c:pt>
                <c:pt idx="25">
                  <c:v>0.448285371</c:v>
                </c:pt>
                <c:pt idx="26">
                  <c:v>0.461633712</c:v>
                </c:pt>
                <c:pt idx="27">
                  <c:v>0.473093152</c:v>
                </c:pt>
                <c:pt idx="28">
                  <c:v>0.445871979</c:v>
                </c:pt>
                <c:pt idx="29">
                  <c:v>0.4215765</c:v>
                </c:pt>
                <c:pt idx="30">
                  <c:v>0.469819516</c:v>
                </c:pt>
                <c:pt idx="31">
                  <c:v>0.516632557</c:v>
                </c:pt>
                <c:pt idx="32">
                  <c:v>0.463471353</c:v>
                </c:pt>
                <c:pt idx="33">
                  <c:v>0.475257754</c:v>
                </c:pt>
                <c:pt idx="34">
                  <c:v>0.477076113</c:v>
                </c:pt>
                <c:pt idx="35">
                  <c:v>0.447221875</c:v>
                </c:pt>
                <c:pt idx="36">
                  <c:v>0.431753397</c:v>
                </c:pt>
                <c:pt idx="37">
                  <c:v>0.496403486</c:v>
                </c:pt>
                <c:pt idx="38">
                  <c:v>0.453167409</c:v>
                </c:pt>
                <c:pt idx="39">
                  <c:v>0.472902954</c:v>
                </c:pt>
                <c:pt idx="40">
                  <c:v>0.455975026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0"/>
        <c:smooth val="0"/>
        <c:axId val="781831517"/>
        <c:axId val="405180283"/>
        <c:extLst>
          <c:ext xmlns:c15="http://schemas.microsoft.com/office/drawing/2012/chart" uri="{02D57815-91ED-43cb-92C2-25804820EDAC}">
            <c15:filteredLineSeries>
              <c15:ser>
                <c:idx val="1"/>
                <c:order val="1"/>
                <c:tx>
                  <c:strRef>
                    <c:extLst>
                      <c:ext uri="{02D57815-91ED-43cb-92C2-25804820EDAC}">
                        <c15:formulaRef>
                          <c15:sqref>Sheet1!$C$1</c15:sqref>
                        </c15:formulaRef>
                      </c:ext>
                    </c:extLst>
                    <c:strCache>
                      <c:ptCount val="1"/>
                      <c:pt idx="0">
                        <c:v>run-4ch-after</c:v>
                      </c:pt>
                    </c:strCache>
                  </c:strRef>
                </c:tx>
                <c:spPr>
                  <a:ln w="28575" cap="rnd">
                    <a:solidFill>
                      <a:schemeClr val="accent2"/>
                    </a:solidFill>
                    <a:round/>
                  </a:ln>
                  <a:effectLst/>
                </c:spPr>
                <c:marker>
                  <c:symbol val="none"/>
                </c:marker>
                <c:dLbls>
                  <c:delete val="1"/>
                </c:dLbls>
                <c:cat>
                  <c:numRef>
                    <c:extLst>
                      <c:ext uri="{02D57815-91ED-43cb-92C2-25804820EDAC}">
                        <c15:fullRef>
                          <c15:sqref/>
                        </c15:fullRef>
                        <c15:formulaRef>
                          <c15:sqref>Sheet1!$A$2:$A$42</c15:sqref>
                        </c15:formulaRef>
                      </c:ext>
                    </c:extLst>
                    <c:numCache>
                      <c:formatCode>General</c:formatCode>
                      <c:ptCount val="41"/>
                      <c:pt idx="0">
                        <c:v>0</c:v>
                      </c:pt>
                      <c:pt idx="1">
                        <c:v>250</c:v>
                      </c:pt>
                      <c:pt idx="2">
                        <c:v>500</c:v>
                      </c:pt>
                      <c:pt idx="3">
                        <c:v>750</c:v>
                      </c:pt>
                      <c:pt idx="4">
                        <c:v>1000</c:v>
                      </c:pt>
                      <c:pt idx="5">
                        <c:v>1250</c:v>
                      </c:pt>
                      <c:pt idx="6">
                        <c:v>1500</c:v>
                      </c:pt>
                      <c:pt idx="7">
                        <c:v>1750</c:v>
                      </c:pt>
                      <c:pt idx="8">
                        <c:v>2000</c:v>
                      </c:pt>
                      <c:pt idx="9">
                        <c:v>4000</c:v>
                      </c:pt>
                      <c:pt idx="10">
                        <c:v>6000</c:v>
                      </c:pt>
                      <c:pt idx="11">
                        <c:v>8000</c:v>
                      </c:pt>
                      <c:pt idx="12">
                        <c:v>10000</c:v>
                      </c:pt>
                      <c:pt idx="13">
                        <c:v>12000</c:v>
                      </c:pt>
                      <c:pt idx="14">
                        <c:v>14000</c:v>
                      </c:pt>
                      <c:pt idx="15">
                        <c:v>16000</c:v>
                      </c:pt>
                      <c:pt idx="16">
                        <c:v>18000</c:v>
                      </c:pt>
                      <c:pt idx="17">
                        <c:v>20000</c:v>
                      </c:pt>
                      <c:pt idx="18">
                        <c:v>22000</c:v>
                      </c:pt>
                      <c:pt idx="19">
                        <c:v>24000</c:v>
                      </c:pt>
                      <c:pt idx="20">
                        <c:v>26000</c:v>
                      </c:pt>
                      <c:pt idx="21">
                        <c:v>28000</c:v>
                      </c:pt>
                      <c:pt idx="22">
                        <c:v>30000</c:v>
                      </c:pt>
                      <c:pt idx="23">
                        <c:v>32000</c:v>
                      </c:pt>
                      <c:pt idx="24">
                        <c:v>34000</c:v>
                      </c:pt>
                      <c:pt idx="25">
                        <c:v>36000</c:v>
                      </c:pt>
                      <c:pt idx="26">
                        <c:v>38000</c:v>
                      </c:pt>
                      <c:pt idx="27">
                        <c:v>40000</c:v>
                      </c:pt>
                      <c:pt idx="28">
                        <c:v>42000</c:v>
                      </c:pt>
                      <c:pt idx="29">
                        <c:v>44000</c:v>
                      </c:pt>
                      <c:pt idx="30">
                        <c:v>46000</c:v>
                      </c:pt>
                      <c:pt idx="31">
                        <c:v>48000</c:v>
                      </c:pt>
                      <c:pt idx="32">
                        <c:v>50000</c:v>
                      </c:pt>
                      <c:pt idx="33">
                        <c:v>52000</c:v>
                      </c:pt>
                      <c:pt idx="34">
                        <c:v>54000</c:v>
                      </c:pt>
                      <c:pt idx="35">
                        <c:v>56000</c:v>
                      </c:pt>
                      <c:pt idx="36">
                        <c:v>58000</c:v>
                      </c:pt>
                      <c:pt idx="37">
                        <c:v>60000</c:v>
                      </c:pt>
                      <c:pt idx="38">
                        <c:v>62000</c:v>
                      </c:pt>
                      <c:pt idx="39">
                        <c:v>64000</c:v>
                      </c:pt>
                      <c:pt idx="40">
                        <c:v>66000</c:v>
                      </c:pt>
                    </c:numCache>
                  </c:numRef>
                </c:cat>
                <c:val>
                  <c:numRef>
                    <c:extLst>
                      <c:ext uri="{02D57815-91ED-43cb-92C2-25804820EDAC}">
                        <c15:formulaRef>
                          <c15:sqref>Sheet1!$C$2:$C$42</c15:sqref>
                        </c15:formulaRef>
                      </c:ext>
                    </c:extLst>
                    <c:numCache>
                      <c:formatCode>General</c:formatCode>
                      <c:ptCount val="41"/>
                      <c:pt idx="0">
                        <c:v>0.472233891487121</c:v>
                      </c:pt>
                      <c:pt idx="1">
                        <c:v>0.463891983032226</c:v>
                      </c:pt>
                      <c:pt idx="2">
                        <c:v>0.403405249118804</c:v>
                      </c:pt>
                      <c:pt idx="3">
                        <c:v>0.221601545810699</c:v>
                      </c:pt>
                      <c:pt idx="4">
                        <c:v>0.244354471564292</c:v>
                      </c:pt>
                      <c:pt idx="5">
                        <c:v>0.226876273751258</c:v>
                      </c:pt>
                      <c:pt idx="6">
                        <c:v>0.187505900859832</c:v>
                      </c:pt>
                      <c:pt idx="7">
                        <c:v>0.231648445129394</c:v>
                      </c:pt>
                      <c:pt idx="8">
                        <c:v>0.349062591791152</c:v>
                      </c:pt>
                      <c:pt idx="9">
                        <c:v>0.155327469110488</c:v>
                      </c:pt>
                      <c:pt idx="10">
                        <c:v>0.154251709580421</c:v>
                      </c:pt>
                      <c:pt idx="11">
                        <c:v>0.172545760869979</c:v>
                      </c:pt>
                      <c:pt idx="12">
                        <c:v>0.199154540896415</c:v>
                      </c:pt>
                      <c:pt idx="13">
                        <c:v>0.150299206376075</c:v>
                      </c:pt>
                      <c:pt idx="14">
                        <c:v>0.127008840441703</c:v>
                      </c:pt>
                      <c:pt idx="15">
                        <c:v>0.134196490049362</c:v>
                      </c:pt>
                      <c:pt idx="16">
                        <c:v>0.105172038078308</c:v>
                      </c:pt>
                      <c:pt idx="17">
                        <c:v>0.136997029185295</c:v>
                      </c:pt>
                      <c:pt idx="18">
                        <c:v>0.130150571465492</c:v>
                      </c:pt>
                      <c:pt idx="19">
                        <c:v>0.122179642319679</c:v>
                      </c:pt>
                      <c:pt idx="20">
                        <c:v>0.150908485054969</c:v>
                      </c:pt>
                      <c:pt idx="21">
                        <c:v>0.120773501694202</c:v>
                      </c:pt>
                      <c:pt idx="22">
                        <c:v>0.176808953285217</c:v>
                      </c:pt>
                      <c:pt idx="23">
                        <c:v>0.107833251357078</c:v>
                      </c:pt>
                      <c:pt idx="24">
                        <c:v>0.176500871777534</c:v>
                      </c:pt>
                      <c:pt idx="25">
                        <c:v>0.134728744626045</c:v>
                      </c:pt>
                      <c:pt idx="26">
                        <c:v>0.139597922563552</c:v>
                      </c:pt>
                      <c:pt idx="27">
                        <c:v>0.103065893054008</c:v>
                      </c:pt>
                      <c:pt idx="28">
                        <c:v>0.126335158944129</c:v>
                      </c:pt>
                      <c:pt idx="29">
                        <c:v>0.101555831730365</c:v>
                      </c:pt>
                      <c:pt idx="30">
                        <c:v>0.13952013850212</c:v>
                      </c:pt>
                      <c:pt idx="31">
                        <c:v>0.115516819059848</c:v>
                      </c:pt>
                      <c:pt idx="32">
                        <c:v>0.182145684957504</c:v>
                      </c:pt>
                      <c:pt idx="33">
                        <c:v>0.118121191859245</c:v>
                      </c:pt>
                      <c:pt idx="34">
                        <c:v>0.139492943882942</c:v>
                      </c:pt>
                      <c:pt idx="35">
                        <c:v>0.194626227021217</c:v>
                      </c:pt>
                      <c:pt idx="36">
                        <c:v>0.10164837539196</c:v>
                      </c:pt>
                      <c:pt idx="37">
                        <c:v>0.0943123251199722</c:v>
                      </c:pt>
                      <c:pt idx="38">
                        <c:v>0.155581906437873</c:v>
                      </c:pt>
                      <c:pt idx="39">
                        <c:v>0.0970993638038635</c:v>
                      </c:pt>
                      <c:pt idx="40">
                        <c:v>0.119330026209354</c:v>
                      </c:pt>
                    </c:numCache>
                  </c:numRef>
                </c:val>
                <c:smooth val="0"/>
              </c15:ser>
            </c15:filteredLineSeries>
          </c:ext>
        </c:extLst>
      </c:lineChart>
      <c:catAx>
        <c:axId val="78183151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steps</a:t>
                </a:r>
                <a:endParaRPr lang="de-DE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405180283"/>
        <c:crosses val="autoZero"/>
        <c:auto val="1"/>
        <c:lblAlgn val="ctr"/>
        <c:lblOffset val="100"/>
        <c:noMultiLvlLbl val="0"/>
      </c:catAx>
      <c:valAx>
        <c:axId val="4051802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absl.error</a:t>
                </a:r>
                <a:endParaRPr lang="de-DE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78183151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200"/>
      </a:pPr>
    </a:p>
  </c:tx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"/>
          <c:y val="0.0821756647721869"/>
          <c:w val="0.68802807279416"/>
          <c:h val="0.870206489675516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2"/>
            </a:solidFill>
            <a:ln w="19050">
              <a:noFill/>
            </a:ln>
          </c:spPr>
          <c:explosion val="0"/>
          <c:dPt>
            <c:idx val="0"/>
            <c:bubble3D val="0"/>
            <c:spPr>
              <a:solidFill>
                <a:schemeClr val="bg2"/>
              </a:solidFill>
              <a:ln w="19050">
                <a:noFill/>
              </a:ln>
              <a:effectLst>
                <a:outerShdw blurRad="508000" dist="254000" dir="5400000" algn="t" rotWithShape="0">
                  <a:prstClr val="black">
                    <a:alpha val="30000"/>
                  </a:prstClr>
                </a:outerShdw>
              </a:effectLst>
            </c:spPr>
          </c:dPt>
          <c:dPt>
            <c:idx val="1"/>
            <c:bubble3D val="0"/>
            <c:spPr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ang="5400000" scaled="0"/>
              </a:gra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80</c:v>
                </c:pt>
                <c:pt idx="1">
                  <c:v>20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8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image" Target="../media/image89.png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90500" y="387350"/>
            <a:ext cx="5403850" cy="39052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108000" tIns="0" rIns="0" bIns="0" numCol="1" anchor="ctr" anchorCtr="0" compatLnSpc="1"/>
          <a:lstStyle>
            <a:lvl1pPr>
              <a:lnSpc>
                <a:spcPts val="1300"/>
              </a:lnSpc>
              <a:defRPr sz="1000" b="1">
                <a:latin typeface="Stafford" panose="00000400000000000000" pitchFamily="2" charset="0"/>
              </a:defRPr>
            </a:lvl1pPr>
          </a:lstStyle>
          <a:p>
            <a:endParaRPr lang="de-DE"/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190500" y="8567738"/>
            <a:ext cx="1330325" cy="2603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0" rIns="0" bIns="0" numCol="1" anchor="t" anchorCtr="0" compatLnSpc="1"/>
          <a:lstStyle>
            <a:lvl1pPr>
              <a:defRPr sz="1000" b="1">
                <a:latin typeface="Stafford" panose="00000400000000000000" pitchFamily="2" charset="0"/>
              </a:defRPr>
            </a:lvl1pPr>
          </a:lstStyle>
          <a:p>
            <a:fld id="{A32DC80D-291A-4ABB-A78B-0417274A267C}" type="datetime4">
              <a:rPr lang="de-DE"/>
            </a:fld>
            <a:endParaRPr lang="de-DE"/>
          </a:p>
        </p:txBody>
      </p:sp>
      <p:sp>
        <p:nvSpPr>
          <p:cNvPr id="501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520825" y="8567738"/>
            <a:ext cx="4464050" cy="2603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0" rIns="0" bIns="0" numCol="1" anchor="t" anchorCtr="0" compatLnSpc="1"/>
          <a:lstStyle>
            <a:lvl1pPr>
              <a:defRPr sz="1000" b="1">
                <a:latin typeface="Stafford" panose="00000400000000000000" pitchFamily="2" charset="0"/>
              </a:defRPr>
            </a:lvl1pPr>
          </a:lstStyle>
          <a:p>
            <a:r>
              <a:rPr lang="de-DE"/>
              <a:t>|  </a:t>
            </a:r>
            <a:endParaRPr lang="de-DE"/>
          </a:p>
        </p:txBody>
      </p:sp>
      <p:sp>
        <p:nvSpPr>
          <p:cNvPr id="501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999163" y="8567738"/>
            <a:ext cx="669925" cy="2603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0" rIns="0" bIns="0" numCol="1" anchor="t" anchorCtr="0" compatLnSpc="1"/>
          <a:lstStyle>
            <a:lvl1pPr algn="r">
              <a:defRPr sz="1000" b="1">
                <a:latin typeface="Stafford" panose="00000400000000000000" pitchFamily="2" charset="0"/>
              </a:defRPr>
            </a:lvl1pPr>
          </a:lstStyle>
          <a:p>
            <a:r>
              <a:rPr lang="de-DE"/>
              <a:t>|  </a:t>
            </a:r>
            <a:fld id="{C7CC2173-B0D1-45F1-9D54-E33B7353DA19}" type="slidenum">
              <a:rPr lang="de-DE"/>
            </a:fld>
            <a:endParaRPr lang="de-DE"/>
          </a:p>
        </p:txBody>
      </p:sp>
      <p:pic>
        <p:nvPicPr>
          <p:cNvPr id="50182" name="Picture 6" descr="tud_logo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5740400" y="360363"/>
            <a:ext cx="928688" cy="417512"/>
          </a:xfrm>
          <a:prstGeom prst="rect">
            <a:avLst/>
          </a:prstGeom>
          <a:noFill/>
        </p:spPr>
      </p:pic>
      <p:sp>
        <p:nvSpPr>
          <p:cNvPr id="50183" name="Rectangle 7"/>
          <p:cNvSpPr>
            <a:spLocks noChangeArrowheads="1"/>
          </p:cNvSpPr>
          <p:nvPr/>
        </p:nvSpPr>
        <p:spPr bwMode="auto">
          <a:xfrm>
            <a:off x="190500" y="179388"/>
            <a:ext cx="6478588" cy="144462"/>
          </a:xfrm>
          <a:prstGeom prst="rect">
            <a:avLst/>
          </a:prstGeom>
          <a:solidFill>
            <a:srgbClr val="B5B5B5"/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50184" name="Line 8"/>
          <p:cNvSpPr>
            <a:spLocks noChangeShapeType="1"/>
          </p:cNvSpPr>
          <p:nvPr/>
        </p:nvSpPr>
        <p:spPr bwMode="auto">
          <a:xfrm>
            <a:off x="190500" y="360363"/>
            <a:ext cx="6478588" cy="0"/>
          </a:xfrm>
          <a:prstGeom prst="line">
            <a:avLst/>
          </a:prstGeom>
          <a:noFill/>
          <a:ln w="15240">
            <a:solidFill>
              <a:schemeClr val="tx1"/>
            </a:solidFill>
            <a:round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50185" name="Line 9"/>
          <p:cNvSpPr>
            <a:spLocks noChangeShapeType="1"/>
          </p:cNvSpPr>
          <p:nvPr/>
        </p:nvSpPr>
        <p:spPr bwMode="auto">
          <a:xfrm>
            <a:off x="190500" y="8496300"/>
            <a:ext cx="6478588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50186" name="Line 10"/>
          <p:cNvSpPr>
            <a:spLocks noChangeShapeType="1"/>
          </p:cNvSpPr>
          <p:nvPr/>
        </p:nvSpPr>
        <p:spPr bwMode="auto">
          <a:xfrm>
            <a:off x="188913" y="777875"/>
            <a:ext cx="6478587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</a:ln>
          <a:effectLst/>
        </p:spPr>
        <p:txBody>
          <a:bodyPr/>
          <a:lstStyle/>
          <a:p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image" Target="../media/image89.png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5" name="Picture 13" descr="tud_logo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5732463" y="360363"/>
            <a:ext cx="935037" cy="420687"/>
          </a:xfrm>
          <a:prstGeom prst="rect">
            <a:avLst/>
          </a:prstGeom>
          <a:noFill/>
        </p:spPr>
      </p:pic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188913" y="8685213"/>
            <a:ext cx="161925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ctr" anchorCtr="0" compatLnSpc="1"/>
          <a:lstStyle>
            <a:lvl1pPr>
              <a:lnSpc>
                <a:spcPts val="1300"/>
              </a:lnSpc>
              <a:defRPr sz="1000">
                <a:latin typeface="Stafford" panose="00000400000000000000" pitchFamily="2" charset="0"/>
              </a:defRPr>
            </a:lvl1pPr>
          </a:lstStyle>
          <a:p>
            <a:fld id="{065B079B-E513-489A-8A1B-D7C78493EA86}" type="datetime4">
              <a:rPr lang="de-DE"/>
            </a:fld>
            <a:endParaRPr lang="de-DE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322388" y="923925"/>
            <a:ext cx="4194175" cy="307181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</a:ln>
          <a:effectLst/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90500" y="4284663"/>
            <a:ext cx="6477000" cy="42830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de-DE"/>
              <a:t>Textmasterformate durch Klicken bearbeiten</a:t>
            </a:r>
            <a:endParaRPr lang="de-DE"/>
          </a:p>
          <a:p>
            <a:pPr lvl="1"/>
            <a:r>
              <a:rPr lang="de-DE"/>
              <a:t>Zweite Ebene</a:t>
            </a:r>
            <a:endParaRPr lang="de-DE"/>
          </a:p>
          <a:p>
            <a:pPr lvl="2"/>
            <a:r>
              <a:rPr lang="de-DE"/>
              <a:t>Dritte Ebene</a:t>
            </a:r>
            <a:endParaRPr lang="de-DE"/>
          </a:p>
          <a:p>
            <a:pPr lvl="3"/>
            <a:r>
              <a:rPr lang="de-DE"/>
              <a:t>Vierte Ebene</a:t>
            </a:r>
            <a:endParaRPr lang="de-DE"/>
          </a:p>
          <a:p>
            <a:pPr lvl="4"/>
            <a:r>
              <a:rPr lang="de-DE"/>
              <a:t>Fünfte Ebene</a:t>
            </a:r>
            <a:endParaRPr lang="de-DE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808163" y="8685213"/>
            <a:ext cx="4105275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ctr" anchorCtr="0" compatLnSpc="1"/>
          <a:lstStyle>
            <a:lvl1pPr>
              <a:lnSpc>
                <a:spcPts val="1300"/>
              </a:lnSpc>
              <a:defRPr sz="1000">
                <a:latin typeface="Stafford" panose="00000400000000000000" pitchFamily="2" charset="0"/>
              </a:defRPr>
            </a:lvl1pPr>
          </a:lstStyle>
          <a:p>
            <a:r>
              <a:rPr lang="de-DE"/>
              <a:t>|  </a:t>
            </a:r>
            <a:endParaRPr lang="de-DE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913438" y="8685213"/>
            <a:ext cx="942975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ctr" anchorCtr="0" compatLnSpc="1"/>
          <a:lstStyle>
            <a:lvl1pPr algn="r">
              <a:lnSpc>
                <a:spcPts val="1300"/>
              </a:lnSpc>
              <a:defRPr sz="1000">
                <a:latin typeface="Stafford" panose="00000400000000000000" pitchFamily="2" charset="0"/>
              </a:defRPr>
            </a:lvl1pPr>
          </a:lstStyle>
          <a:p>
            <a:r>
              <a:rPr lang="de-DE"/>
              <a:t>|  </a:t>
            </a:r>
            <a:fld id="{C36AA9A4-5D0B-4134-89A6-D8B9DAA4F25C}" type="slidenum">
              <a:rPr lang="de-DE"/>
            </a:fld>
            <a:endParaRPr lang="de-DE"/>
          </a:p>
        </p:txBody>
      </p:sp>
      <p:sp>
        <p:nvSpPr>
          <p:cNvPr id="3080" name="Rectangle 8"/>
          <p:cNvSpPr>
            <a:spLocks noChangeArrowheads="1"/>
          </p:cNvSpPr>
          <p:nvPr/>
        </p:nvSpPr>
        <p:spPr bwMode="auto">
          <a:xfrm>
            <a:off x="190500" y="387350"/>
            <a:ext cx="5403850" cy="3937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lIns="108000" tIns="0" rIns="0" bIns="0" anchor="ctr"/>
          <a:lstStyle/>
          <a:p>
            <a:pPr>
              <a:lnSpc>
                <a:spcPts val="1300"/>
              </a:lnSpc>
            </a:pPr>
            <a:endParaRPr lang="de-DE" sz="1000" b="1">
              <a:latin typeface="Stafford" panose="00000400000000000000" pitchFamily="2" charset="0"/>
            </a:endParaRPr>
          </a:p>
        </p:txBody>
      </p:sp>
      <p:sp>
        <p:nvSpPr>
          <p:cNvPr id="3081" name="Rectangle 9"/>
          <p:cNvSpPr>
            <a:spLocks noChangeArrowheads="1"/>
          </p:cNvSpPr>
          <p:nvPr/>
        </p:nvSpPr>
        <p:spPr bwMode="auto">
          <a:xfrm>
            <a:off x="190500" y="179388"/>
            <a:ext cx="6478588" cy="144462"/>
          </a:xfrm>
          <a:prstGeom prst="rect">
            <a:avLst/>
          </a:prstGeom>
          <a:solidFill>
            <a:srgbClr val="B5B5B5"/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3082" name="Line 10"/>
          <p:cNvSpPr>
            <a:spLocks noChangeShapeType="1"/>
          </p:cNvSpPr>
          <p:nvPr/>
        </p:nvSpPr>
        <p:spPr bwMode="auto">
          <a:xfrm>
            <a:off x="190500" y="360363"/>
            <a:ext cx="6478588" cy="0"/>
          </a:xfrm>
          <a:prstGeom prst="line">
            <a:avLst/>
          </a:prstGeom>
          <a:noFill/>
          <a:ln w="15240">
            <a:solidFill>
              <a:schemeClr val="tx1"/>
            </a:solidFill>
            <a:round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3083" name="Line 11"/>
          <p:cNvSpPr>
            <a:spLocks noChangeShapeType="1"/>
          </p:cNvSpPr>
          <p:nvPr/>
        </p:nvSpPr>
        <p:spPr bwMode="auto">
          <a:xfrm>
            <a:off x="190500" y="781050"/>
            <a:ext cx="6478588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3084" name="Line 12"/>
          <p:cNvSpPr>
            <a:spLocks noChangeShapeType="1"/>
          </p:cNvSpPr>
          <p:nvPr/>
        </p:nvSpPr>
        <p:spPr bwMode="auto">
          <a:xfrm>
            <a:off x="190500" y="8685213"/>
            <a:ext cx="6478588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3086" name="Line 14"/>
          <p:cNvSpPr>
            <a:spLocks noChangeShapeType="1"/>
          </p:cNvSpPr>
          <p:nvPr/>
        </p:nvSpPr>
        <p:spPr bwMode="auto">
          <a:xfrm>
            <a:off x="188913" y="4103688"/>
            <a:ext cx="6478587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</a:ln>
          <a:effectLst/>
        </p:spPr>
        <p:txBody>
          <a:bodyPr/>
          <a:lstStyle/>
          <a:p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/>
  <p:notesStyle>
    <a:lvl1pPr algn="l" rtl="0" fontAlgn="base">
      <a:spcBef>
        <a:spcPct val="10000"/>
      </a:spcBef>
      <a:spcAft>
        <a:spcPct val="0"/>
      </a:spcAft>
      <a:defRPr sz="1200" kern="1200">
        <a:solidFill>
          <a:schemeClr val="tx1"/>
        </a:solidFill>
        <a:latin typeface="Bitstream Charter" pitchFamily="2" charset="0"/>
        <a:ea typeface="+mn-ea"/>
        <a:cs typeface="+mn-cs"/>
      </a:defRPr>
    </a:lvl1pPr>
    <a:lvl2pPr marL="457200" algn="l" rtl="0" fontAlgn="base">
      <a:spcBef>
        <a:spcPct val="10000"/>
      </a:spcBef>
      <a:spcAft>
        <a:spcPct val="0"/>
      </a:spcAft>
      <a:defRPr sz="1200" kern="1200">
        <a:solidFill>
          <a:schemeClr val="tx1"/>
        </a:solidFill>
        <a:latin typeface="Bitstream Charter" pitchFamily="2" charset="0"/>
        <a:ea typeface="+mn-ea"/>
        <a:cs typeface="+mn-cs"/>
      </a:defRPr>
    </a:lvl2pPr>
    <a:lvl3pPr marL="914400" algn="l" rtl="0" fontAlgn="base">
      <a:spcBef>
        <a:spcPct val="10000"/>
      </a:spcBef>
      <a:spcAft>
        <a:spcPct val="0"/>
      </a:spcAft>
      <a:defRPr sz="1200" kern="1200">
        <a:solidFill>
          <a:schemeClr val="tx1"/>
        </a:solidFill>
        <a:latin typeface="Bitstream Charter" pitchFamily="2" charset="0"/>
        <a:ea typeface="+mn-ea"/>
        <a:cs typeface="+mn-cs"/>
      </a:defRPr>
    </a:lvl3pPr>
    <a:lvl4pPr marL="1371600" algn="l" rtl="0" fontAlgn="base">
      <a:spcBef>
        <a:spcPct val="10000"/>
      </a:spcBef>
      <a:spcAft>
        <a:spcPct val="0"/>
      </a:spcAft>
      <a:defRPr sz="1200" kern="1200">
        <a:solidFill>
          <a:schemeClr val="tx1"/>
        </a:solidFill>
        <a:latin typeface="Bitstream Charter" pitchFamily="2" charset="0"/>
        <a:ea typeface="+mn-ea"/>
        <a:cs typeface="+mn-cs"/>
      </a:defRPr>
    </a:lvl4pPr>
    <a:lvl5pPr marL="1828800" algn="l" rtl="0" fontAlgn="base">
      <a:spcBef>
        <a:spcPct val="10000"/>
      </a:spcBef>
      <a:spcAft>
        <a:spcPct val="0"/>
      </a:spcAft>
      <a:defRPr sz="1200" kern="1200">
        <a:solidFill>
          <a:schemeClr val="tx1"/>
        </a:solidFill>
        <a:latin typeface="Bitstream Charter" pitchFamily="2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923925"/>
            <a:ext cx="4095750" cy="3071813"/>
          </a:xfrm>
        </p:spPr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/>
              <a:t>benefit of estimating plane coefficients instead of directly estimating depth values is that they can effectively represent depth values of multiple pixels by estimating only 3 coefficients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65B079B-E513-489A-8A1B-D7C78493EA86}" type="datetime4">
              <a:rPr lang="de-DE"/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 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/>
              <a:t>|  </a:t>
            </a:r>
            <a:fld id="{C36AA9A4-5D0B-4134-89A6-D8B9DAA4F25C}" type="slidenum">
              <a:rPr lang="de-DE"/>
            </a:fld>
            <a:endParaRPr lang="de-DE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923925"/>
            <a:ext cx="4095750" cy="3071813"/>
          </a:xfrm>
        </p:spPr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/>
              <a:t>regularization module that can make depth boundaries much sharper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65B079B-E513-489A-8A1B-D7C78493EA86}" type="datetime4">
              <a:rPr lang="de-DE"/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 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/>
              <a:t>|  </a:t>
            </a:r>
            <a:fld id="{C36AA9A4-5D0B-4134-89A6-D8B9DAA4F25C}" type="slidenum">
              <a:rPr lang="de-DE"/>
            </a:fld>
            <a:endParaRPr lang="de-DE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923925"/>
            <a:ext cx="4095750" cy="3071813"/>
          </a:xfrm>
        </p:spPr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/>
              <a:t>we equipped a standard station wagon with two high-resolution color and grayscale video cameras. Accurate ground truth is provided by a Velodyne laser scanner and a GPS localization system.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65B079B-E513-489A-8A1B-D7C78493EA86}" type="datetime4">
              <a:rPr lang="de-DE"/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 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/>
              <a:t>|  </a:t>
            </a:r>
            <a:fld id="{C36AA9A4-5D0B-4134-89A6-D8B9DAA4F25C}" type="slidenum">
              <a:rPr lang="de-DE"/>
            </a:fld>
            <a:endParaRPr lang="de-DE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923925"/>
            <a:ext cx="4095750" cy="3071813"/>
          </a:xfrm>
        </p:spPr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65B079B-E513-489A-8A1B-D7C78493EA86}" type="datetime4">
              <a:rPr lang="de-DE"/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 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/>
              <a:t>|  </a:t>
            </a:r>
            <a:fld id="{C36AA9A4-5D0B-4134-89A6-D8B9DAA4F25C}" type="slidenum">
              <a:rPr lang="de-DE"/>
            </a:fld>
            <a:endParaRPr lang="de-DE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ChangeArrowheads="1"/>
          </p:cNvSpPr>
          <p:nvPr userDrawn="1"/>
        </p:nvSpPr>
        <p:spPr bwMode="auto">
          <a:xfrm>
            <a:off x="250825" y="368300"/>
            <a:ext cx="8642350" cy="2089150"/>
          </a:xfrm>
          <a:prstGeom prst="rect">
            <a:avLst/>
          </a:prstGeom>
          <a:solidFill>
            <a:srgbClr val="9C1C26"/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pPr algn="ctr"/>
            <a:endParaRPr lang="de-DE"/>
          </a:p>
        </p:txBody>
      </p:sp>
      <p:sp>
        <p:nvSpPr>
          <p:cNvPr id="87044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358775" y="1449388"/>
            <a:ext cx="6642117" cy="944562"/>
          </a:xfrm>
        </p:spPr>
        <p:txBody>
          <a:bodyPr lIns="0" tIns="0" rIns="0" bIns="0"/>
          <a:lstStyle>
            <a:lvl1pPr marL="0" indent="0">
              <a:spcBef>
                <a:spcPct val="0"/>
              </a:spcBef>
              <a:buFont typeface="Wingdings" panose="05000000000000000000" pitchFamily="2" charset="2"/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Formatvorlage des Untertitelmasters durch Klicken bearbeiten</a:t>
            </a:r>
            <a:endParaRPr lang="de-DE" dirty="0"/>
          </a:p>
        </p:txBody>
      </p:sp>
      <p:sp>
        <p:nvSpPr>
          <p:cNvPr id="87048" name="Rectangle 8"/>
          <p:cNvSpPr>
            <a:spLocks noChangeArrowheads="1"/>
          </p:cNvSpPr>
          <p:nvPr userDrawn="1"/>
        </p:nvSpPr>
        <p:spPr bwMode="auto">
          <a:xfrm>
            <a:off x="250825" y="196850"/>
            <a:ext cx="8642350" cy="144463"/>
          </a:xfrm>
          <a:prstGeom prst="rect">
            <a:avLst/>
          </a:prstGeom>
          <a:solidFill>
            <a:srgbClr val="9C1C26"/>
          </a:solidFill>
          <a:ln w="3175">
            <a:noFill/>
            <a:miter lim="800000"/>
          </a:ln>
        </p:spPr>
        <p:txBody>
          <a:bodyPr/>
          <a:lstStyle/>
          <a:p>
            <a:endParaRPr lang="de-DE"/>
          </a:p>
        </p:txBody>
      </p:sp>
      <p:pic>
        <p:nvPicPr>
          <p:cNvPr id="87049" name="Picture 9" descr="tud_logo"/>
          <p:cNvPicPr>
            <a:picLocks noChangeAspect="1" noChangeArrowheads="1"/>
          </p:cNvPicPr>
          <p:nvPr userDrawn="1"/>
        </p:nvPicPr>
        <p:blipFill>
          <a:blip r:embed="rId2" cstate="print"/>
          <a:srcRect r="5453"/>
          <a:stretch>
            <a:fillRect/>
          </a:stretch>
        </p:blipFill>
        <p:spPr bwMode="auto">
          <a:xfrm>
            <a:off x="7172325" y="657225"/>
            <a:ext cx="1873250" cy="792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7055" name="Line 15"/>
          <p:cNvSpPr>
            <a:spLocks noChangeShapeType="1"/>
          </p:cNvSpPr>
          <p:nvPr userDrawn="1"/>
        </p:nvSpPr>
        <p:spPr bwMode="auto">
          <a:xfrm>
            <a:off x="252413" y="6357958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</a:ln>
        </p:spPr>
        <p:txBody>
          <a:bodyPr/>
          <a:lstStyle/>
          <a:p>
            <a:endParaRPr lang="de-DE"/>
          </a:p>
        </p:txBody>
      </p:sp>
      <p:sp>
        <p:nvSpPr>
          <p:cNvPr id="87058" name="Rectangle 18"/>
          <p:cNvSpPr>
            <a:spLocks noChangeArrowheads="1"/>
          </p:cNvSpPr>
          <p:nvPr userDrawn="1"/>
        </p:nvSpPr>
        <p:spPr bwMode="auto">
          <a:xfrm>
            <a:off x="250825" y="360363"/>
            <a:ext cx="8640763" cy="14287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87059" name="Rectangle 19"/>
          <p:cNvSpPr>
            <a:spLocks noChangeArrowheads="1"/>
          </p:cNvSpPr>
          <p:nvPr userDrawn="1"/>
        </p:nvSpPr>
        <p:spPr bwMode="auto">
          <a:xfrm>
            <a:off x="250825" y="2457450"/>
            <a:ext cx="8640763" cy="7938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2" name="Titel 1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  <a:endParaRPr lang="de-DE" dirty="0"/>
          </a:p>
        </p:txBody>
      </p:sp>
      <p:sp>
        <p:nvSpPr>
          <p:cNvPr id="15" name="Fußzeilenplatzhalter 3"/>
          <p:cNvSpPr txBox="1"/>
          <p:nvPr userDrawn="1"/>
        </p:nvSpPr>
        <p:spPr>
          <a:xfrm>
            <a:off x="252413" y="6489700"/>
            <a:ext cx="7200900" cy="2317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71E482C5-58E3-4583-8C64-AB4EA00E1990}" type="datetime1">
              <a:rPr kumimoji="0" lang="de-DE" sz="10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+mn-ea"/>
                <a:cs typeface="Tahoma" panose="020B0804030504040204" pitchFamily="34" charset="0"/>
              </a:rPr>
            </a:fld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+mn-ea"/>
                <a:cs typeface="Tahoma" panose="020B0804030504040204" pitchFamily="34" charset="0"/>
              </a:rPr>
              <a:t>  |  Fachbereich </a:t>
            </a:r>
            <a:r>
              <a:rPr kumimoji="0" lang="en-US" alt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+mn-ea"/>
                <a:cs typeface="Tahoma" panose="020B0804030504040204" pitchFamily="34" charset="0"/>
              </a:rPr>
              <a:t>20 </a:t>
            </a: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+mn-ea"/>
                <a:cs typeface="Tahoma" panose="020B0804030504040204" pitchFamily="34" charset="0"/>
              </a:rPr>
              <a:t>|  Institut </a:t>
            </a:r>
            <a:r>
              <a:rPr lang="de-DE" sz="1000" kern="12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+mn-ea"/>
                <a:cs typeface="Tahoma" panose="020B0804030504040204" pitchFamily="34" charset="0"/>
                <a:sym typeface="+mn-ea"/>
              </a:rPr>
              <a:t>Visual </a:t>
            </a:r>
            <a:r>
              <a:rPr lang="de-DE" sz="1000" kern="120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+mn-ea"/>
                <a:cs typeface="Tahoma" panose="020B0804030504040204" pitchFamily="34" charset="0"/>
                <a:sym typeface="+mn-ea"/>
              </a:rPr>
              <a:t>Inference</a:t>
            </a:r>
            <a:r>
              <a:rPr lang="de-DE" sz="1000" kern="12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+mn-ea"/>
                <a:cs typeface="Tahoma" panose="020B0804030504040204" pitchFamily="34" charset="0"/>
                <a:sym typeface="+mn-ea"/>
              </a:rPr>
              <a:t> La</a:t>
            </a:r>
            <a:r>
              <a:rPr lang="en-US" altLang="de-DE" sz="1000" kern="12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+mn-ea"/>
                <a:cs typeface="Tahoma" panose="020B0804030504040204" pitchFamily="34" charset="0"/>
                <a:sym typeface="+mn-ea"/>
              </a:rPr>
              <a:t>b</a:t>
            </a:r>
            <a:r>
              <a:rPr lang="de-DE" sz="1000" kern="12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+mn-ea"/>
                <a:cs typeface="Tahoma" panose="020B0804030504040204" pitchFamily="34" charset="0"/>
                <a:sym typeface="+mn-ea"/>
              </a:rPr>
              <a:t> </a:t>
            </a: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+mn-ea"/>
                <a:cs typeface="Tahoma" panose="020B0804030504040204" pitchFamily="34" charset="0"/>
              </a:rPr>
              <a:t>|  Lab Deep Learning in Computer Vision Group 1 |  </a:t>
            </a:r>
            <a:fld id="{8E9B2640-8CD7-45FF-9440-54608BC46479}" type="slidenum">
              <a:rPr kumimoji="0" lang="de-DE" sz="10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+mn-ea"/>
                <a:cs typeface="Tahoma" panose="020B0804030504040204" pitchFamily="34" charset="0"/>
              </a:rPr>
            </a:fld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+mn-ea"/>
              <a:cs typeface="Tahoma" panose="020B080403050404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Tahoma" panose="020B080403050404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240395" y="6437630"/>
            <a:ext cx="927735" cy="3365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60000" y="1620000"/>
            <a:ext cx="6823569" cy="4479943"/>
          </a:xfrm>
        </p:spPr>
        <p:txBody>
          <a:bodyPr/>
          <a:lstStyle/>
          <a:p>
            <a:pPr lvl="0"/>
            <a:r>
              <a:rPr lang="de-DE" dirty="0"/>
              <a:t>Textmasterformate durch Klicken bearbeiten</a:t>
            </a:r>
            <a:endParaRPr lang="de-DE" dirty="0"/>
          </a:p>
          <a:p>
            <a:pPr lvl="1"/>
            <a:r>
              <a:rPr lang="de-DE" dirty="0"/>
              <a:t>Zweite Ebene</a:t>
            </a:r>
            <a:endParaRPr lang="de-DE" dirty="0"/>
          </a:p>
          <a:p>
            <a:pPr lvl="2"/>
            <a:r>
              <a:rPr lang="de-DE" dirty="0"/>
              <a:t>Dritte Ebene</a:t>
            </a:r>
            <a:endParaRPr lang="de-DE" dirty="0"/>
          </a:p>
          <a:p>
            <a:pPr lvl="3"/>
            <a:r>
              <a:rPr lang="de-DE" dirty="0"/>
              <a:t>Vierte Ebene</a:t>
            </a:r>
            <a:endParaRPr lang="de-DE" dirty="0"/>
          </a:p>
          <a:p>
            <a:pPr lvl="4"/>
            <a:r>
              <a:rPr lang="de-DE" dirty="0"/>
              <a:t>Fünfte Ebene</a:t>
            </a:r>
            <a:endParaRPr lang="de-DE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6421455" cy="1362075"/>
          </a:xfrm>
        </p:spPr>
        <p:txBody>
          <a:bodyPr anchor="t"/>
          <a:lstStyle>
            <a:lvl1pPr algn="l">
              <a:defRPr sz="3200" b="1" cap="all"/>
            </a:lvl1pPr>
          </a:lstStyle>
          <a:p>
            <a:r>
              <a:rPr lang="de-DE" dirty="0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722313" y="2906713"/>
            <a:ext cx="6421455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/>
              <a:t>Textmasterformate durch Klicken bearbeiten</a:t>
            </a:r>
            <a:endParaRPr lang="de-D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58775" y="1592263"/>
            <a:ext cx="4135438" cy="4551381"/>
          </a:xfrm>
        </p:spPr>
        <p:txBody>
          <a:bodyPr/>
          <a:lstStyle>
            <a:lvl1pPr marL="0" indent="0"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Textmasterformate durch Klicken bearbeiten</a:t>
            </a:r>
            <a:endParaRPr lang="de-DE" dirty="0"/>
          </a:p>
          <a:p>
            <a:pPr lvl="1"/>
            <a:r>
              <a:rPr lang="de-DE" dirty="0"/>
              <a:t>Zweite Ebene</a:t>
            </a:r>
            <a:endParaRPr lang="de-DE" dirty="0"/>
          </a:p>
          <a:p>
            <a:pPr lvl="2"/>
            <a:r>
              <a:rPr lang="de-DE" dirty="0"/>
              <a:t>Dritte Ebene</a:t>
            </a:r>
            <a:endParaRPr lang="de-DE" dirty="0"/>
          </a:p>
          <a:p>
            <a:pPr lvl="3"/>
            <a:r>
              <a:rPr lang="de-DE" dirty="0"/>
              <a:t>Vierte Ebene</a:t>
            </a:r>
            <a:endParaRPr lang="de-DE" dirty="0"/>
          </a:p>
          <a:p>
            <a:pPr lvl="4"/>
            <a:r>
              <a:rPr lang="de-DE" dirty="0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4786314" y="1592263"/>
            <a:ext cx="4105274" cy="4551381"/>
          </a:xfrm>
        </p:spPr>
        <p:txBody>
          <a:bodyPr/>
          <a:lstStyle>
            <a:lvl1pPr marL="0" indent="0"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Textmasterformate durch Klicken bearbeiten</a:t>
            </a:r>
            <a:endParaRPr lang="de-DE" dirty="0"/>
          </a:p>
          <a:p>
            <a:pPr lvl="1"/>
            <a:r>
              <a:rPr lang="de-DE" dirty="0"/>
              <a:t>Zweite Ebene</a:t>
            </a:r>
            <a:endParaRPr lang="de-DE" dirty="0"/>
          </a:p>
          <a:p>
            <a:pPr lvl="2"/>
            <a:r>
              <a:rPr lang="de-DE" dirty="0"/>
              <a:t>Dritte Ebene</a:t>
            </a:r>
            <a:endParaRPr lang="de-DE" dirty="0"/>
          </a:p>
          <a:p>
            <a:pPr lvl="3"/>
            <a:r>
              <a:rPr lang="de-DE" dirty="0"/>
              <a:t>Vierte Ebene</a:t>
            </a:r>
            <a:endParaRPr lang="de-DE" dirty="0"/>
          </a:p>
          <a:p>
            <a:pPr lvl="4"/>
            <a:r>
              <a:rPr lang="de-DE" dirty="0"/>
              <a:t>Fünfte Ebene</a:t>
            </a:r>
            <a:endParaRPr lang="de-DE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Titelmasterformat durch Klicken bearbeiten</a:t>
            </a:r>
            <a:endParaRPr lang="de-DE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857620" y="1620000"/>
            <a:ext cx="5000660" cy="4506163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dirty="0"/>
              <a:t>Textmasterformate durch Klicken bearbeiten</a:t>
            </a:r>
            <a:endParaRPr lang="de-DE" dirty="0"/>
          </a:p>
          <a:p>
            <a:pPr lvl="1"/>
            <a:r>
              <a:rPr lang="de-DE" dirty="0"/>
              <a:t>Zweite Ebene</a:t>
            </a:r>
            <a:endParaRPr lang="de-DE" dirty="0"/>
          </a:p>
          <a:p>
            <a:pPr lvl="2"/>
            <a:r>
              <a:rPr lang="de-DE" dirty="0"/>
              <a:t>Dritte Ebene</a:t>
            </a:r>
            <a:endParaRPr lang="de-DE" dirty="0"/>
          </a:p>
          <a:p>
            <a:pPr lvl="3"/>
            <a:r>
              <a:rPr lang="de-DE" dirty="0"/>
              <a:t>Vierte Ebene</a:t>
            </a:r>
            <a:endParaRPr lang="de-DE" dirty="0"/>
          </a:p>
          <a:p>
            <a:pPr lvl="4"/>
            <a:r>
              <a:rPr lang="de-DE" dirty="0"/>
              <a:t>Fünfte Ebene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 hasCustomPrompt="1"/>
          </p:nvPr>
        </p:nvSpPr>
        <p:spPr>
          <a:xfrm>
            <a:off x="358776" y="1620000"/>
            <a:ext cx="3106738" cy="4506163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dirty="0"/>
              <a:t>Textmasterformate durch Klicken bearbeiten</a:t>
            </a:r>
            <a:endParaRPr lang="de-DE" dirty="0"/>
          </a:p>
        </p:txBody>
      </p:sp>
      <p:sp>
        <p:nvSpPr>
          <p:cNvPr id="5" name="Titel 1"/>
          <p:cNvSpPr>
            <a:spLocks noGrp="1"/>
          </p:cNvSpPr>
          <p:nvPr>
            <p:ph type="title"/>
          </p:nvPr>
        </p:nvSpPr>
        <p:spPr>
          <a:xfrm>
            <a:off x="358775" y="488950"/>
            <a:ext cx="6840000" cy="838200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D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1928801"/>
            <a:ext cx="5486400" cy="279877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 hasCustomPrompt="1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Textmasterformate durch Klicken bearbeiten</a:t>
            </a:r>
            <a:endParaRPr lang="de-D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image" Target="../media/image1.png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Rectangle 13"/>
          <p:cNvSpPr>
            <a:spLocks noChangeArrowheads="1"/>
          </p:cNvSpPr>
          <p:nvPr/>
        </p:nvSpPr>
        <p:spPr bwMode="auto">
          <a:xfrm>
            <a:off x="250825" y="368300"/>
            <a:ext cx="8642350" cy="108108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 anchor="ctr"/>
          <a:lstStyle/>
          <a:p>
            <a:endParaRPr lang="de-DE">
              <a:latin typeface="+mn-lt"/>
              <a:cs typeface="Tahoma" panose="020B0804030504040204" pitchFamily="34" charset="0"/>
            </a:endParaRP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58775" y="488950"/>
            <a:ext cx="6642117" cy="838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0" rIns="0" bIns="0" numCol="1" anchor="ctr" anchorCtr="0" compatLnSpc="1"/>
          <a:lstStyle/>
          <a:p>
            <a:pPr lvl="0"/>
            <a:r>
              <a:rPr lang="de-DE" dirty="0"/>
              <a:t>Titelmasterformat durch Klicken bearbeiten</a:t>
            </a:r>
            <a:endParaRPr lang="de-DE" dirty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0000" y="1620000"/>
            <a:ext cx="6640892" cy="45720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/>
          <a:p>
            <a:pPr lvl="0"/>
            <a:r>
              <a:rPr lang="de-DE" dirty="0"/>
              <a:t>Textmasterformate durch Klicken bearbeiten</a:t>
            </a:r>
            <a:endParaRPr lang="de-DE" dirty="0"/>
          </a:p>
          <a:p>
            <a:pPr lvl="1"/>
            <a:r>
              <a:rPr lang="de-DE" dirty="0"/>
              <a:t>Zweite Ebene</a:t>
            </a:r>
            <a:endParaRPr lang="de-DE" dirty="0"/>
          </a:p>
          <a:p>
            <a:pPr lvl="2"/>
            <a:r>
              <a:rPr lang="de-DE" dirty="0"/>
              <a:t>Dritte Ebene</a:t>
            </a:r>
            <a:endParaRPr lang="de-DE" dirty="0"/>
          </a:p>
          <a:p>
            <a:pPr lvl="3"/>
            <a:r>
              <a:rPr lang="de-DE" dirty="0"/>
              <a:t>Vierte Ebene</a:t>
            </a:r>
            <a:endParaRPr lang="de-DE" dirty="0"/>
          </a:p>
          <a:p>
            <a:pPr lvl="4"/>
            <a:r>
              <a:rPr lang="de-DE" dirty="0"/>
              <a:t>Fünfte Ebene</a:t>
            </a:r>
            <a:endParaRPr lang="de-DE" dirty="0"/>
          </a:p>
        </p:txBody>
      </p:sp>
      <p:sp>
        <p:nvSpPr>
          <p:cNvPr id="1032" name="Rectangle 8"/>
          <p:cNvSpPr>
            <a:spLocks noChangeArrowheads="1"/>
          </p:cNvSpPr>
          <p:nvPr/>
        </p:nvSpPr>
        <p:spPr bwMode="auto">
          <a:xfrm>
            <a:off x="250825" y="196850"/>
            <a:ext cx="8642350" cy="144463"/>
          </a:xfrm>
          <a:prstGeom prst="rect">
            <a:avLst/>
          </a:prstGeom>
          <a:solidFill>
            <a:srgbClr val="9C1C26"/>
          </a:solidFill>
          <a:ln w="3175">
            <a:noFill/>
            <a:miter lim="800000"/>
          </a:ln>
        </p:spPr>
        <p:txBody>
          <a:bodyPr/>
          <a:lstStyle/>
          <a:p>
            <a:endParaRPr lang="de-DE">
              <a:latin typeface="+mn-lt"/>
              <a:cs typeface="Tahoma" panose="020B0804030504040204" pitchFamily="34" charset="0"/>
            </a:endParaRPr>
          </a:p>
        </p:txBody>
      </p:sp>
      <p:pic>
        <p:nvPicPr>
          <p:cNvPr id="1033" name="Picture 9" descr="tud_logo"/>
          <p:cNvPicPr>
            <a:picLocks noChangeAspect="1" noChangeArrowheads="1"/>
          </p:cNvPicPr>
          <p:nvPr/>
        </p:nvPicPr>
        <p:blipFill>
          <a:blip r:embed="rId9" cstate="print"/>
          <a:srcRect r="5453"/>
          <a:stretch>
            <a:fillRect/>
          </a:stretch>
        </p:blipFill>
        <p:spPr bwMode="auto">
          <a:xfrm>
            <a:off x="7167563" y="512763"/>
            <a:ext cx="1873250" cy="79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8" name="Line 14"/>
          <p:cNvSpPr>
            <a:spLocks noChangeShapeType="1"/>
          </p:cNvSpPr>
          <p:nvPr/>
        </p:nvSpPr>
        <p:spPr bwMode="auto">
          <a:xfrm>
            <a:off x="250825" y="1449388"/>
            <a:ext cx="8640763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</a:ln>
        </p:spPr>
        <p:txBody>
          <a:bodyPr/>
          <a:lstStyle/>
          <a:p>
            <a:endParaRPr lang="de-DE">
              <a:latin typeface="+mn-lt"/>
              <a:cs typeface="Tahoma" panose="020B0804030504040204" pitchFamily="34" charset="0"/>
            </a:endParaRPr>
          </a:p>
        </p:txBody>
      </p:sp>
      <p:sp>
        <p:nvSpPr>
          <p:cNvPr id="1040" name="Rectangle 16"/>
          <p:cNvSpPr>
            <a:spLocks noChangeArrowheads="1"/>
          </p:cNvSpPr>
          <p:nvPr/>
        </p:nvSpPr>
        <p:spPr bwMode="auto">
          <a:xfrm>
            <a:off x="250825" y="366713"/>
            <a:ext cx="8640763" cy="14287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endParaRPr lang="de-DE">
              <a:latin typeface="+mn-lt"/>
              <a:cs typeface="Tahoma" panose="020B0804030504040204" pitchFamily="34" charset="0"/>
            </a:endParaRPr>
          </a:p>
        </p:txBody>
      </p:sp>
      <p:sp>
        <p:nvSpPr>
          <p:cNvPr id="11" name="Line 15"/>
          <p:cNvSpPr>
            <a:spLocks noChangeShapeType="1"/>
          </p:cNvSpPr>
          <p:nvPr userDrawn="1"/>
        </p:nvSpPr>
        <p:spPr bwMode="auto">
          <a:xfrm>
            <a:off x="252413" y="6357958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</a:ln>
        </p:spPr>
        <p:txBody>
          <a:bodyPr/>
          <a:lstStyle/>
          <a:p>
            <a:endParaRPr lang="de-DE">
              <a:latin typeface="+mn-lt"/>
              <a:cs typeface="Tahoma" panose="020B0804030504040204" pitchFamily="34" charset="0"/>
            </a:endParaRPr>
          </a:p>
        </p:txBody>
      </p:sp>
      <p:sp>
        <p:nvSpPr>
          <p:cNvPr id="13" name="Fußzeilenplatzhalter 3"/>
          <p:cNvSpPr txBox="1"/>
          <p:nvPr userDrawn="1"/>
        </p:nvSpPr>
        <p:spPr>
          <a:xfrm>
            <a:off x="252413" y="6489700"/>
            <a:ext cx="7200900" cy="2317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71E482C5-58E3-4583-8C64-AB4EA00E1990}" type="datetime1">
              <a:rPr kumimoji="0" lang="de-DE" sz="10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</a:fld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  <a:t>  |  Fachbereich </a:t>
            </a:r>
            <a:r>
              <a:rPr kumimoji="0" lang="en-US" alt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  <a:t>20 </a:t>
            </a: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  <a:t>|  Institut </a:t>
            </a:r>
            <a:r>
              <a:rPr 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Visual Inference La</a:t>
            </a:r>
            <a:r>
              <a:rPr lang="en-US" alt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b</a:t>
            </a:r>
            <a:r>
              <a:rPr 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 </a:t>
            </a: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  <a:t>|  Lab Deep Learning in Computer Vision Group 1 |  </a:t>
            </a:r>
            <a:fld id="{8E9B2640-8CD7-45FF-9440-54608BC46479}" type="slidenum">
              <a:rPr kumimoji="0" lang="de-DE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</a:fld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Tahoma" panose="020B080403050404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Tahoma" panose="020B080403050404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8240395" y="6437630"/>
            <a:ext cx="927735" cy="33655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+mn-lt"/>
          <a:ea typeface="+mj-ea"/>
          <a:cs typeface="Tahoma" panose="020B0804030504040204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90204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90204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90204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90204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90204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90204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90204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90204" pitchFamily="34" charset="0"/>
        </a:defRPr>
      </a:lvl9pPr>
    </p:titleStyle>
    <p:bodyStyle>
      <a:lvl1pPr marL="179705" indent="-179705" algn="l" rtl="0" eaLnBrk="1" fontAlgn="base" hangingPunct="1">
        <a:lnSpc>
          <a:spcPct val="130000"/>
        </a:lnSpc>
        <a:spcBef>
          <a:spcPts val="200"/>
        </a:spcBef>
        <a:spcAft>
          <a:spcPts val="230"/>
        </a:spcAft>
        <a:buFont typeface="Wingdings" panose="05000000000000000000" pitchFamily="2" charset="2"/>
        <a:buNone/>
        <a:defRPr sz="2000">
          <a:solidFill>
            <a:schemeClr val="tx1"/>
          </a:solidFill>
          <a:latin typeface="+mn-lt"/>
          <a:ea typeface="+mn-ea"/>
          <a:cs typeface="Tahoma" panose="020B0804030504040204" pitchFamily="34" charset="0"/>
        </a:defRPr>
      </a:lvl1pPr>
      <a:lvl2pPr marL="179705" indent="-177800" algn="l" rtl="0" eaLnBrk="1" fontAlgn="base" hangingPunct="1">
        <a:lnSpc>
          <a:spcPct val="130000"/>
        </a:lnSpc>
        <a:spcBef>
          <a:spcPts val="200"/>
        </a:spcBef>
        <a:spcAft>
          <a:spcPts val="230"/>
        </a:spcAft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cs typeface="Tahoma" panose="020B0804030504040204" pitchFamily="34" charset="0"/>
        </a:defRPr>
      </a:lvl2pPr>
      <a:lvl3pPr marL="538480" indent="-187325" algn="l" rtl="0" eaLnBrk="1" fontAlgn="base" hangingPunct="1">
        <a:lnSpc>
          <a:spcPct val="130000"/>
        </a:lnSpc>
        <a:spcBef>
          <a:spcPts val="200"/>
        </a:spcBef>
        <a:spcAft>
          <a:spcPts val="230"/>
        </a:spcAft>
        <a:buFont typeface="Wingdings" panose="05000000000000000000" pitchFamily="2" charset="2"/>
        <a:buChar char="§"/>
        <a:defRPr>
          <a:solidFill>
            <a:schemeClr val="tx1"/>
          </a:solidFill>
          <a:latin typeface="+mn-lt"/>
          <a:cs typeface="Tahoma" panose="020B0804030504040204" pitchFamily="34" charset="0"/>
        </a:defRPr>
      </a:lvl3pPr>
      <a:lvl4pPr marL="717550" indent="-173355" algn="l" rtl="0" eaLnBrk="1" fontAlgn="base" hangingPunct="1">
        <a:lnSpc>
          <a:spcPct val="130000"/>
        </a:lnSpc>
        <a:spcBef>
          <a:spcPts val="200"/>
        </a:spcBef>
        <a:spcAft>
          <a:spcPts val="230"/>
        </a:spcAft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  <a:cs typeface="Tahoma" panose="020B0804030504040204" pitchFamily="34" charset="0"/>
        </a:defRPr>
      </a:lvl4pPr>
      <a:lvl5pPr marL="908050" indent="-189230" algn="l" rtl="0" eaLnBrk="1" fontAlgn="base" hangingPunct="1">
        <a:lnSpc>
          <a:spcPct val="130000"/>
        </a:lnSpc>
        <a:spcBef>
          <a:spcPts val="200"/>
        </a:spcBef>
        <a:spcAft>
          <a:spcPts val="230"/>
        </a:spcAft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  <a:cs typeface="Tahoma" panose="020B0804030504040204" pitchFamily="34" charset="0"/>
        </a:defRPr>
      </a:lvl5pPr>
      <a:lvl6pPr marL="1365250" indent="-189230" algn="l" rtl="0" eaLnBrk="1" fontAlgn="base" hangingPunct="1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</a:defRPr>
      </a:lvl6pPr>
      <a:lvl7pPr marL="1822450" indent="-189230" algn="l" rtl="0" eaLnBrk="1" fontAlgn="base" hangingPunct="1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</a:defRPr>
      </a:lvl7pPr>
      <a:lvl8pPr marL="2279650" indent="-189230" algn="l" rtl="0" eaLnBrk="1" fontAlgn="base" hangingPunct="1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</a:defRPr>
      </a:lvl8pPr>
      <a:lvl9pPr marL="2736850" indent="-189230" algn="l" rtl="0" eaLnBrk="1" fontAlgn="base" hangingPunct="1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7.png"/><Relationship Id="rId2" Type="http://schemas.openxmlformats.org/officeDocument/2006/relationships/chart" Target="../charts/chart2.xml"/><Relationship Id="rId1" Type="http://schemas.openxmlformats.org/officeDocument/2006/relationships/chart" Target="../charts/chart1.xml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image" Target="../media/image36.png"/><Relationship Id="rId8" Type="http://schemas.openxmlformats.org/officeDocument/2006/relationships/image" Target="../media/image35.png"/><Relationship Id="rId7" Type="http://schemas.openxmlformats.org/officeDocument/2006/relationships/image" Target="../media/image34.png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2" Type="http://schemas.openxmlformats.org/officeDocument/2006/relationships/slideLayout" Target="../slideLayouts/slideLayout2.xml"/><Relationship Id="rId11" Type="http://schemas.openxmlformats.org/officeDocument/2006/relationships/image" Target="../media/image38.png"/><Relationship Id="rId10" Type="http://schemas.openxmlformats.org/officeDocument/2006/relationships/image" Target="../media/image37.png"/><Relationship Id="rId1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chart" Target="../charts/chart4.xml"/><Relationship Id="rId1" Type="http://schemas.openxmlformats.org/officeDocument/2006/relationships/chart" Target="../charts/char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chart" Target="../charts/chart6.xml"/><Relationship Id="rId1" Type="http://schemas.openxmlformats.org/officeDocument/2006/relationships/chart" Target="../charts/chart5.xml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chart" Target="../charts/chart8.xml"/><Relationship Id="rId1" Type="http://schemas.openxmlformats.org/officeDocument/2006/relationships/chart" Target="../charts/char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chart" Target="../charts/chart10.xml"/><Relationship Id="rId1" Type="http://schemas.openxmlformats.org/officeDocument/2006/relationships/chart" Target="../charts/chart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7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chart" Target="../charts/chart12.xml"/><Relationship Id="rId1" Type="http://schemas.openxmlformats.org/officeDocument/2006/relationships/chart" Target="../charts/chart11.xml"/></Relationships>
</file>

<file path=ppt/slides/_rels/slide2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chart" Target="../charts/chart14.xml"/><Relationship Id="rId1" Type="http://schemas.openxmlformats.org/officeDocument/2006/relationships/chart" Target="../charts/char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54.jpeg"/><Relationship Id="rId5" Type="http://schemas.openxmlformats.org/officeDocument/2006/relationships/image" Target="../media/image53.jpeg"/><Relationship Id="rId4" Type="http://schemas.openxmlformats.org/officeDocument/2006/relationships/image" Target="../media/image52.jpeg"/><Relationship Id="rId3" Type="http://schemas.openxmlformats.org/officeDocument/2006/relationships/image" Target="../media/image51.jpeg"/><Relationship Id="rId2" Type="http://schemas.openxmlformats.org/officeDocument/2006/relationships/image" Target="../media/image50.jpeg"/><Relationship Id="rId1" Type="http://schemas.openxmlformats.org/officeDocument/2006/relationships/image" Target="../media/image49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9" Type="http://schemas.openxmlformats.org/officeDocument/2006/relationships/image" Target="../media/image60.jpeg"/><Relationship Id="rId8" Type="http://schemas.openxmlformats.org/officeDocument/2006/relationships/image" Target="../media/image59.jpeg"/><Relationship Id="rId7" Type="http://schemas.openxmlformats.org/officeDocument/2006/relationships/image" Target="../media/image58.jpeg"/><Relationship Id="rId6" Type="http://schemas.openxmlformats.org/officeDocument/2006/relationships/image" Target="../media/image57.jpeg"/><Relationship Id="rId5" Type="http://schemas.openxmlformats.org/officeDocument/2006/relationships/image" Target="../media/image56.jpeg"/><Relationship Id="rId4" Type="http://schemas.openxmlformats.org/officeDocument/2006/relationships/image" Target="../media/image55.jpeg"/><Relationship Id="rId3" Type="http://schemas.openxmlformats.org/officeDocument/2006/relationships/image" Target="../media/image54.jpeg"/><Relationship Id="rId2" Type="http://schemas.openxmlformats.org/officeDocument/2006/relationships/image" Target="../media/image53.jpeg"/><Relationship Id="rId13" Type="http://schemas.openxmlformats.org/officeDocument/2006/relationships/slideLayout" Target="../slideLayouts/slideLayout2.xml"/><Relationship Id="rId12" Type="http://schemas.openxmlformats.org/officeDocument/2006/relationships/image" Target="../media/image49.jpeg"/><Relationship Id="rId11" Type="http://schemas.openxmlformats.org/officeDocument/2006/relationships/image" Target="../media/image50.jpeg"/><Relationship Id="rId10" Type="http://schemas.openxmlformats.org/officeDocument/2006/relationships/image" Target="../media/image51.jpeg"/><Relationship Id="rId1" Type="http://schemas.openxmlformats.org/officeDocument/2006/relationships/image" Target="../media/image52.jpeg"/></Relationships>
</file>

<file path=ppt/slides/_rels/slide31.xml.rels><?xml version="1.0" encoding="UTF-8" standalone="yes"?>
<Relationships xmlns="http://schemas.openxmlformats.org/package/2006/relationships"><Relationship Id="rId9" Type="http://schemas.openxmlformats.org/officeDocument/2006/relationships/image" Target="../media/image60.jpeg"/><Relationship Id="rId8" Type="http://schemas.openxmlformats.org/officeDocument/2006/relationships/image" Target="../media/image59.jpeg"/><Relationship Id="rId7" Type="http://schemas.openxmlformats.org/officeDocument/2006/relationships/image" Target="../media/image58.jpeg"/><Relationship Id="rId6" Type="http://schemas.openxmlformats.org/officeDocument/2006/relationships/image" Target="../media/image57.jpeg"/><Relationship Id="rId5" Type="http://schemas.openxmlformats.org/officeDocument/2006/relationships/image" Target="../media/image56.jpeg"/><Relationship Id="rId4" Type="http://schemas.openxmlformats.org/officeDocument/2006/relationships/image" Target="../media/image55.jpeg"/><Relationship Id="rId3" Type="http://schemas.openxmlformats.org/officeDocument/2006/relationships/image" Target="../media/image54.jpeg"/><Relationship Id="rId2" Type="http://schemas.openxmlformats.org/officeDocument/2006/relationships/image" Target="../media/image53.jpeg"/><Relationship Id="rId13" Type="http://schemas.openxmlformats.org/officeDocument/2006/relationships/slideLayout" Target="../slideLayouts/slideLayout2.xml"/><Relationship Id="rId12" Type="http://schemas.openxmlformats.org/officeDocument/2006/relationships/image" Target="../media/image49.jpeg"/><Relationship Id="rId11" Type="http://schemas.openxmlformats.org/officeDocument/2006/relationships/image" Target="../media/image50.jpeg"/><Relationship Id="rId10" Type="http://schemas.openxmlformats.org/officeDocument/2006/relationships/image" Target="../media/image51.jpeg"/><Relationship Id="rId1" Type="http://schemas.openxmlformats.org/officeDocument/2006/relationships/image" Target="../media/image52.jpeg"/></Relationships>
</file>

<file path=ppt/slides/_rels/slide32.xml.rels><?xml version="1.0" encoding="UTF-8" standalone="yes"?>
<Relationships xmlns="http://schemas.openxmlformats.org/package/2006/relationships"><Relationship Id="rId9" Type="http://schemas.openxmlformats.org/officeDocument/2006/relationships/image" Target="../media/image60.jpeg"/><Relationship Id="rId8" Type="http://schemas.openxmlformats.org/officeDocument/2006/relationships/image" Target="../media/image59.jpeg"/><Relationship Id="rId7" Type="http://schemas.openxmlformats.org/officeDocument/2006/relationships/image" Target="../media/image58.jpeg"/><Relationship Id="rId6" Type="http://schemas.openxmlformats.org/officeDocument/2006/relationships/image" Target="../media/image57.jpeg"/><Relationship Id="rId5" Type="http://schemas.openxmlformats.org/officeDocument/2006/relationships/image" Target="../media/image56.jpeg"/><Relationship Id="rId4" Type="http://schemas.openxmlformats.org/officeDocument/2006/relationships/image" Target="../media/image55.jpeg"/><Relationship Id="rId3" Type="http://schemas.openxmlformats.org/officeDocument/2006/relationships/image" Target="../media/image54.jpeg"/><Relationship Id="rId2" Type="http://schemas.openxmlformats.org/officeDocument/2006/relationships/image" Target="../media/image53.jpeg"/><Relationship Id="rId13" Type="http://schemas.openxmlformats.org/officeDocument/2006/relationships/slideLayout" Target="../slideLayouts/slideLayout2.xml"/><Relationship Id="rId12" Type="http://schemas.openxmlformats.org/officeDocument/2006/relationships/image" Target="../media/image49.jpeg"/><Relationship Id="rId11" Type="http://schemas.openxmlformats.org/officeDocument/2006/relationships/image" Target="../media/image50.jpeg"/><Relationship Id="rId10" Type="http://schemas.openxmlformats.org/officeDocument/2006/relationships/image" Target="../media/image51.jpeg"/><Relationship Id="rId1" Type="http://schemas.openxmlformats.org/officeDocument/2006/relationships/image" Target="../media/image52.jpeg"/></Relationships>
</file>

<file path=ppt/slides/_rels/slide33.xml.rels><?xml version="1.0" encoding="UTF-8" standalone="yes"?>
<Relationships xmlns="http://schemas.openxmlformats.org/package/2006/relationships"><Relationship Id="rId9" Type="http://schemas.openxmlformats.org/officeDocument/2006/relationships/image" Target="../media/image60.jpeg"/><Relationship Id="rId8" Type="http://schemas.openxmlformats.org/officeDocument/2006/relationships/image" Target="../media/image59.jpeg"/><Relationship Id="rId7" Type="http://schemas.openxmlformats.org/officeDocument/2006/relationships/image" Target="../media/image58.jpeg"/><Relationship Id="rId6" Type="http://schemas.openxmlformats.org/officeDocument/2006/relationships/image" Target="../media/image57.jpeg"/><Relationship Id="rId5" Type="http://schemas.openxmlformats.org/officeDocument/2006/relationships/image" Target="../media/image56.jpeg"/><Relationship Id="rId4" Type="http://schemas.openxmlformats.org/officeDocument/2006/relationships/image" Target="../media/image55.jpeg"/><Relationship Id="rId3" Type="http://schemas.openxmlformats.org/officeDocument/2006/relationships/image" Target="../media/image54.jpeg"/><Relationship Id="rId2" Type="http://schemas.openxmlformats.org/officeDocument/2006/relationships/image" Target="../media/image53.jpeg"/><Relationship Id="rId13" Type="http://schemas.openxmlformats.org/officeDocument/2006/relationships/slideLayout" Target="../slideLayouts/slideLayout2.xml"/><Relationship Id="rId12" Type="http://schemas.openxmlformats.org/officeDocument/2006/relationships/image" Target="../media/image49.jpeg"/><Relationship Id="rId11" Type="http://schemas.openxmlformats.org/officeDocument/2006/relationships/image" Target="../media/image50.jpeg"/><Relationship Id="rId10" Type="http://schemas.openxmlformats.org/officeDocument/2006/relationships/image" Target="../media/image51.jpeg"/><Relationship Id="rId1" Type="http://schemas.openxmlformats.org/officeDocument/2006/relationships/image" Target="../media/image52.jpe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61.jpeg"/><Relationship Id="rId6" Type="http://schemas.openxmlformats.org/officeDocument/2006/relationships/image" Target="../media/image49.jpeg"/><Relationship Id="rId5" Type="http://schemas.openxmlformats.org/officeDocument/2006/relationships/image" Target="../media/image50.jpeg"/><Relationship Id="rId4" Type="http://schemas.openxmlformats.org/officeDocument/2006/relationships/image" Target="../media/image51.jpeg"/><Relationship Id="rId3" Type="http://schemas.openxmlformats.org/officeDocument/2006/relationships/image" Target="../media/image59.jpeg"/><Relationship Id="rId2" Type="http://schemas.openxmlformats.org/officeDocument/2006/relationships/image" Target="../media/image56.jpeg"/><Relationship Id="rId1" Type="http://schemas.openxmlformats.org/officeDocument/2006/relationships/image" Target="../media/image53.jpeg"/></Relationships>
</file>

<file path=ppt/slides/_rels/slide35.xml.rels><?xml version="1.0" encoding="UTF-8" standalone="yes"?>
<Relationships xmlns="http://schemas.openxmlformats.org/package/2006/relationships"><Relationship Id="rId9" Type="http://schemas.openxmlformats.org/officeDocument/2006/relationships/image" Target="../media/image64.jpeg"/><Relationship Id="rId8" Type="http://schemas.openxmlformats.org/officeDocument/2006/relationships/image" Target="../media/image63.jpeg"/><Relationship Id="rId7" Type="http://schemas.openxmlformats.org/officeDocument/2006/relationships/image" Target="../media/image62.jpeg"/><Relationship Id="rId6" Type="http://schemas.openxmlformats.org/officeDocument/2006/relationships/image" Target="../media/image57.jpeg"/><Relationship Id="rId5" Type="http://schemas.openxmlformats.org/officeDocument/2006/relationships/image" Target="../media/image56.jpeg"/><Relationship Id="rId4" Type="http://schemas.openxmlformats.org/officeDocument/2006/relationships/image" Target="../media/image55.jpeg"/><Relationship Id="rId3" Type="http://schemas.openxmlformats.org/officeDocument/2006/relationships/image" Target="../media/image54.jpeg"/><Relationship Id="rId2" Type="http://schemas.openxmlformats.org/officeDocument/2006/relationships/image" Target="../media/image53.jpeg"/><Relationship Id="rId16" Type="http://schemas.openxmlformats.org/officeDocument/2006/relationships/slideLayout" Target="../slideLayouts/slideLayout2.xml"/><Relationship Id="rId15" Type="http://schemas.openxmlformats.org/officeDocument/2006/relationships/image" Target="../media/image49.jpeg"/><Relationship Id="rId14" Type="http://schemas.openxmlformats.org/officeDocument/2006/relationships/image" Target="../media/image50.jpeg"/><Relationship Id="rId13" Type="http://schemas.openxmlformats.org/officeDocument/2006/relationships/image" Target="../media/image51.jpeg"/><Relationship Id="rId12" Type="http://schemas.openxmlformats.org/officeDocument/2006/relationships/image" Target="../media/image60.jpeg"/><Relationship Id="rId11" Type="http://schemas.openxmlformats.org/officeDocument/2006/relationships/image" Target="../media/image59.jpeg"/><Relationship Id="rId10" Type="http://schemas.openxmlformats.org/officeDocument/2006/relationships/image" Target="../media/image58.jpeg"/><Relationship Id="rId1" Type="http://schemas.openxmlformats.org/officeDocument/2006/relationships/image" Target="../media/image52.jpeg"/></Relationships>
</file>

<file path=ppt/slides/_rels/slide3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66.png"/><Relationship Id="rId3" Type="http://schemas.openxmlformats.org/officeDocument/2006/relationships/image" Target="../media/image20.png"/><Relationship Id="rId2" Type="http://schemas.openxmlformats.org/officeDocument/2006/relationships/image" Target="../media/image65.png"/><Relationship Id="rId1" Type="http://schemas.openxmlformats.org/officeDocument/2006/relationships/image" Target="../media/image10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70.png"/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image" Target="../media/image67.png"/></Relationships>
</file>

<file path=ppt/slides/_rels/slide4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image" Target="../media/image71.png"/></Relationships>
</file>

<file path=ppt/slides/_rels/slide4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2.png"/><Relationship Id="rId4" Type="http://schemas.openxmlformats.org/officeDocument/2006/relationships/image" Target="../media/image40.png"/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image" Target="../media/image7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7.jpeg"/><Relationship Id="rId1" Type="http://schemas.openxmlformats.org/officeDocument/2006/relationships/hyperlink" Target="https://docs.google.com/drawings/d/1hqGjF-9ABxat8F-8eXoTYoIqvlx4YL6wDpmGogawbs0/edit" TargetMode="External"/></Relationships>
</file>

<file path=ppt/slides/_rels/slide44.xml.rels><?xml version="1.0" encoding="UTF-8" standalone="yes"?>
<Relationships xmlns="http://schemas.openxmlformats.org/package/2006/relationships"><Relationship Id="rId9" Type="http://schemas.openxmlformats.org/officeDocument/2006/relationships/image" Target="../media/image25.png"/><Relationship Id="rId8" Type="http://schemas.microsoft.com/office/2007/relationships/media" Target="../media/media2.mp4"/><Relationship Id="rId7" Type="http://schemas.openxmlformats.org/officeDocument/2006/relationships/video" Target="../media/media2.mp4"/><Relationship Id="rId6" Type="http://schemas.openxmlformats.org/officeDocument/2006/relationships/image" Target="../media/image24.png"/><Relationship Id="rId5" Type="http://schemas.microsoft.com/office/2007/relationships/media" Target="../media/media1.mp4"/><Relationship Id="rId4" Type="http://schemas.openxmlformats.org/officeDocument/2006/relationships/video" Target="../media/media1.mp4"/><Relationship Id="rId3" Type="http://schemas.openxmlformats.org/officeDocument/2006/relationships/image" Target="../media/image78.png"/><Relationship Id="rId2" Type="http://schemas.microsoft.com/office/2007/relationships/media" Target="../media/media3.mp4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79.png"/><Relationship Id="rId1" Type="http://schemas.openxmlformats.org/officeDocument/2006/relationships/video" Target="../media/media3.mp4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0.pn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image" Target="../media/image81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4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5.png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hyperlink" Target="http://make3d.cs.cornell.edu/data.html" TargetMode="External"/><Relationship Id="rId2" Type="http://schemas.openxmlformats.org/officeDocument/2006/relationships/hyperlink" Target="http://www.cvlibs.net/datasets/kitti/eval_depth.php?benchmark=depth_prediction" TargetMode="External"/><Relationship Id="rId1" Type="http://schemas.openxmlformats.org/officeDocument/2006/relationships/image" Target="../media/image2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chart" Target="../charts/chart15.xml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5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5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chart" Target="../charts/chart18.xml"/><Relationship Id="rId2" Type="http://schemas.openxmlformats.org/officeDocument/2006/relationships/chart" Target="../charts/chart17.xml"/><Relationship Id="rId1" Type="http://schemas.openxmlformats.org/officeDocument/2006/relationships/chart" Target="../charts/chart16.xml"/></Relationships>
</file>

<file path=ppt/slides/_rels/slide53.xml.rels><?xml version="1.0" encoding="UTF-8" standalone="yes"?>
<Relationships xmlns="http://schemas.openxmlformats.org/package/2006/relationships"><Relationship Id="rId9" Type="http://schemas.openxmlformats.org/officeDocument/2006/relationships/image" Target="../media/image37.png"/><Relationship Id="rId8" Type="http://schemas.openxmlformats.org/officeDocument/2006/relationships/image" Target="../media/image34.png"/><Relationship Id="rId7" Type="http://schemas.openxmlformats.org/officeDocument/2006/relationships/image" Target="../media/image33.png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3" Type="http://schemas.openxmlformats.org/officeDocument/2006/relationships/image" Target="../media/image29.png"/><Relationship Id="rId2" Type="http://schemas.openxmlformats.org/officeDocument/2006/relationships/image" Target="../media/image86.png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87.jpeg"/><Relationship Id="rId1" Type="http://schemas.openxmlformats.org/officeDocument/2006/relationships/image" Target="../media/image35.png"/></Relationships>
</file>

<file path=ppt/slides/_rels/slide5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0.png"/><Relationship Id="rId2" Type="http://schemas.openxmlformats.org/officeDocument/2006/relationships/image" Target="../media/image88.png"/><Relationship Id="rId1" Type="http://schemas.openxmlformats.org/officeDocument/2006/relationships/image" Target="../media/image65.png"/></Relationships>
</file>

<file path=ppt/slides/_rels/slide55.xml.rels><?xml version="1.0" encoding="UTF-8" standalone="yes"?>
<Relationships xmlns="http://schemas.openxmlformats.org/package/2006/relationships"><Relationship Id="rId9" Type="http://schemas.openxmlformats.org/officeDocument/2006/relationships/image" Target="../media/image60.jpeg"/><Relationship Id="rId8" Type="http://schemas.openxmlformats.org/officeDocument/2006/relationships/image" Target="../media/image59.jpeg"/><Relationship Id="rId7" Type="http://schemas.openxmlformats.org/officeDocument/2006/relationships/image" Target="../media/image58.jpeg"/><Relationship Id="rId6" Type="http://schemas.openxmlformats.org/officeDocument/2006/relationships/image" Target="../media/image57.jpeg"/><Relationship Id="rId5" Type="http://schemas.openxmlformats.org/officeDocument/2006/relationships/image" Target="../media/image56.jpeg"/><Relationship Id="rId4" Type="http://schemas.openxmlformats.org/officeDocument/2006/relationships/image" Target="../media/image55.jpeg"/><Relationship Id="rId3" Type="http://schemas.openxmlformats.org/officeDocument/2006/relationships/image" Target="../media/image54.jpeg"/><Relationship Id="rId2" Type="http://schemas.openxmlformats.org/officeDocument/2006/relationships/image" Target="../media/image53.jpeg"/><Relationship Id="rId13" Type="http://schemas.openxmlformats.org/officeDocument/2006/relationships/slideLayout" Target="../slideLayouts/slideLayout2.xml"/><Relationship Id="rId12" Type="http://schemas.openxmlformats.org/officeDocument/2006/relationships/image" Target="../media/image49.jpeg"/><Relationship Id="rId11" Type="http://schemas.openxmlformats.org/officeDocument/2006/relationships/image" Target="../media/image50.jpeg"/><Relationship Id="rId10" Type="http://schemas.openxmlformats.org/officeDocument/2006/relationships/image" Target="../media/image51.jpeg"/><Relationship Id="rId1" Type="http://schemas.openxmlformats.org/officeDocument/2006/relationships/image" Target="../media/image52.jpeg"/></Relationships>
</file>

<file path=ppt/slides/_rels/slide56.xml.rels><?xml version="1.0" encoding="UTF-8" standalone="yes"?>
<Relationships xmlns="http://schemas.openxmlformats.org/package/2006/relationships"><Relationship Id="rId9" Type="http://schemas.openxmlformats.org/officeDocument/2006/relationships/image" Target="../media/image60.jpeg"/><Relationship Id="rId8" Type="http://schemas.openxmlformats.org/officeDocument/2006/relationships/image" Target="../media/image59.jpeg"/><Relationship Id="rId7" Type="http://schemas.openxmlformats.org/officeDocument/2006/relationships/image" Target="../media/image58.jpeg"/><Relationship Id="rId6" Type="http://schemas.openxmlformats.org/officeDocument/2006/relationships/image" Target="../media/image57.jpeg"/><Relationship Id="rId5" Type="http://schemas.openxmlformats.org/officeDocument/2006/relationships/image" Target="../media/image56.jpeg"/><Relationship Id="rId4" Type="http://schemas.openxmlformats.org/officeDocument/2006/relationships/image" Target="../media/image55.jpeg"/><Relationship Id="rId3" Type="http://schemas.openxmlformats.org/officeDocument/2006/relationships/image" Target="../media/image54.jpeg"/><Relationship Id="rId2" Type="http://schemas.openxmlformats.org/officeDocument/2006/relationships/image" Target="../media/image53.jpeg"/><Relationship Id="rId13" Type="http://schemas.openxmlformats.org/officeDocument/2006/relationships/slideLayout" Target="../slideLayouts/slideLayout2.xml"/><Relationship Id="rId12" Type="http://schemas.openxmlformats.org/officeDocument/2006/relationships/image" Target="../media/image49.jpeg"/><Relationship Id="rId11" Type="http://schemas.openxmlformats.org/officeDocument/2006/relationships/image" Target="../media/image50.jpeg"/><Relationship Id="rId10" Type="http://schemas.openxmlformats.org/officeDocument/2006/relationships/image" Target="../media/image51.jpeg"/><Relationship Id="rId1" Type="http://schemas.openxmlformats.org/officeDocument/2006/relationships/image" Target="../media/image52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17.png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1.png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1.png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25.png"/><Relationship Id="rId6" Type="http://schemas.microsoft.com/office/2007/relationships/media" Target="../media/media2.mp4"/><Relationship Id="rId5" Type="http://schemas.openxmlformats.org/officeDocument/2006/relationships/video" Target="../media/media2.mp4"/><Relationship Id="rId4" Type="http://schemas.openxmlformats.org/officeDocument/2006/relationships/image" Target="../media/image24.png"/><Relationship Id="rId3" Type="http://schemas.microsoft.com/office/2007/relationships/media" Target="../media/media1.mp4"/><Relationship Id="rId2" Type="http://schemas.openxmlformats.org/officeDocument/2006/relationships/video" Target="../media/media1.mp4"/><Relationship Id="rId1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1"/>
          <p:cNvSpPr>
            <a:spLocks noGrp="1"/>
          </p:cNvSpPr>
          <p:nvPr>
            <p:ph type="subTitle" idx="1"/>
          </p:nvPr>
        </p:nvSpPr>
        <p:spPr>
          <a:xfrm>
            <a:off x="358775" y="1754188"/>
            <a:ext cx="7741617" cy="944562"/>
          </a:xfrm>
        </p:spPr>
        <p:txBody>
          <a:bodyPr/>
          <a:lstStyle/>
          <a:p>
            <a:r>
              <a:rPr lang="en-US" altLang="de-DE" sz="1800" b="0" dirty="0"/>
              <a:t>Group 2: Felix Wirth, </a:t>
            </a:r>
            <a:r>
              <a:rPr lang="en-US" altLang="de-DE" sz="1800" b="0" dirty="0" err="1"/>
              <a:t>Korbinian</a:t>
            </a:r>
            <a:r>
              <a:rPr lang="en-US" altLang="de-DE" sz="1800" b="0" dirty="0"/>
              <a:t> Kunst, Helge </a:t>
            </a:r>
            <a:r>
              <a:rPr lang="en-US" altLang="de-DE" sz="1800" b="0" dirty="0" err="1"/>
              <a:t>Dörsa</a:t>
            </a:r>
            <a:r>
              <a:rPr lang="de-DE" altLang="en-US" sz="1800" b="0" dirty="0" err="1"/>
              <a:t>m, </a:t>
            </a:r>
            <a:r>
              <a:rPr lang="en-US" altLang="de-DE" sz="1800" b="0" dirty="0"/>
              <a:t>Jan </a:t>
            </a:r>
            <a:r>
              <a:rPr lang="en-US" altLang="de-DE" sz="1800" b="0" dirty="0" err="1"/>
              <a:t>C</a:t>
            </a:r>
            <a:r>
              <a:rPr lang="de-DE" altLang="en-US" sz="1800" b="0" dirty="0" err="1"/>
              <a:t>o</a:t>
            </a:r>
            <a:r>
              <a:rPr lang="en-US" altLang="de-DE" sz="1800" b="0" dirty="0" err="1"/>
              <a:t>ccejus</a:t>
            </a:r>
            <a:endParaRPr lang="en-US" altLang="de-DE" sz="1800" b="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358775" y="704215"/>
            <a:ext cx="6642117" cy="838200"/>
          </a:xfrm>
        </p:spPr>
        <p:txBody>
          <a:bodyPr/>
          <a:lstStyle/>
          <a:p>
            <a:r>
              <a:rPr lang="de-DE" altLang="en-US" b="0" dirty="0"/>
              <a:t>Final </a:t>
            </a:r>
            <a:r>
              <a:rPr lang="en-US" altLang="de-DE" b="0" dirty="0"/>
              <a:t>Presentation:</a:t>
            </a:r>
            <a:br>
              <a:rPr lang="en-US" altLang="de-DE" dirty="0"/>
            </a:br>
            <a:r>
              <a:rPr lang="en-US" altLang="de-DE" dirty="0"/>
              <a:t>Piecewise monocular depth estimation by plane fitting</a:t>
            </a:r>
            <a:endParaRPr lang="en-US" altLang="de-DE" dirty="0"/>
          </a:p>
        </p:txBody>
      </p:sp>
      <p:pic>
        <p:nvPicPr>
          <p:cNvPr id="7" name="Content Placeholder 3"/>
          <p:cNvPicPr>
            <a:picLocks noChangeAspect="1"/>
          </p:cNvPicPr>
          <p:nvPr/>
        </p:nvPicPr>
        <p:blipFill>
          <a:blip r:embed="rId1"/>
          <a:srcRect t="3277" b="-3307"/>
          <a:stretch>
            <a:fillRect/>
          </a:stretch>
        </p:blipFill>
        <p:spPr>
          <a:xfrm>
            <a:off x="5426710" y="2561590"/>
            <a:ext cx="3063240" cy="20935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rcRect l="9587" r="18312"/>
          <a:stretch>
            <a:fillRect/>
          </a:stretch>
        </p:blipFill>
        <p:spPr>
          <a:xfrm>
            <a:off x="288925" y="2514600"/>
            <a:ext cx="4512945" cy="37820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rcRect r="43626"/>
          <a:stretch>
            <a:fillRect/>
          </a:stretch>
        </p:blipFill>
        <p:spPr>
          <a:xfrm>
            <a:off x="5850890" y="4554855"/>
            <a:ext cx="2444750" cy="181356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/Users/felix/Desktop/Bildschirmfoto 2020-02-11 um 13.12.13.pngBildschirmfoto 2020-02-11 um 13.12.13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409893" y="1835785"/>
            <a:ext cx="967105" cy="869315"/>
          </a:xfrm>
          <a:prstGeom prst="rect">
            <a:avLst/>
          </a:prstGeom>
        </p:spPr>
      </p:pic>
      <p:sp>
        <p:nvSpPr>
          <p:cNvPr id="14" name="Shape 723"/>
          <p:cNvSpPr txBox="1"/>
          <p:nvPr/>
        </p:nvSpPr>
        <p:spPr>
          <a:xfrm>
            <a:off x="229235" y="1810385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Superpixel</a:t>
            </a:r>
            <a:endParaRPr lang="de-DE" altLang="en-GB" dirty="0">
              <a:solidFill>
                <a:srgbClr val="CCCCCC"/>
              </a:solidFill>
            </a:endParaRPr>
          </a:p>
        </p:txBody>
      </p:sp>
      <p:pic>
        <p:nvPicPr>
          <p:cNvPr id="44" name="Shape 685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39562" y="184422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80670" y="495935"/>
            <a:ext cx="6642117" cy="838200"/>
          </a:xfrm>
        </p:spPr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>
                <a:sym typeface="+mn-ea"/>
              </a:rPr>
              <a:t>3 . Improvements</a:t>
            </a:r>
            <a:r>
              <a:rPr lang="de-DE" altLang="en-US" sz="2000">
                <a:sym typeface="+mn-ea"/>
              </a:rPr>
              <a:t> </a:t>
            </a:r>
            <a:br>
              <a:rPr lang="de-DE" altLang="en-US" sz="2000">
                <a:sym typeface="+mn-ea"/>
              </a:rPr>
            </a:br>
            <a:r>
              <a:rPr lang="de-DE" altLang="en-US" sz="2000">
                <a:sym typeface="+mn-ea"/>
              </a:rPr>
              <a:t>      Iteration  I: 4 CH-Input: RGB+SP</a:t>
            </a:r>
            <a:endParaRPr lang="de-DE" sz="2000" dirty="0"/>
          </a:p>
        </p:txBody>
      </p:sp>
      <p:sp>
        <p:nvSpPr>
          <p:cNvPr id="687" name="Shape 687"/>
          <p:cNvSpPr/>
          <p:nvPr/>
        </p:nvSpPr>
        <p:spPr>
          <a:xfrm rot="16200000">
            <a:off x="2125700" y="2418932"/>
            <a:ext cx="1068200" cy="1126975"/>
          </a:xfrm>
          <a:prstGeom prst="flowChartCollate">
            <a:avLst/>
          </a:prstGeom>
          <a:noFill/>
          <a:ln w="38100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pic>
        <p:nvPicPr>
          <p:cNvPr id="688" name="Shape 688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3693555" y="2543027"/>
            <a:ext cx="1318563" cy="8654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" name="Straight Connector 17"/>
          <p:cNvCxnSpPr/>
          <p:nvPr/>
        </p:nvCxnSpPr>
        <p:spPr>
          <a:xfrm rot="5400000" flipV="1">
            <a:off x="2106930" y="243395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>
            <a:off x="1562100" y="299466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5400000" flipH="1" flipV="1">
            <a:off x="2099310" y="297624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Shape 694"/>
          <p:cNvCxnSpPr/>
          <p:nvPr/>
        </p:nvCxnSpPr>
        <p:spPr>
          <a:xfrm>
            <a:off x="1557655" y="3030855"/>
            <a:ext cx="50990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4" name="Shape 694"/>
          <p:cNvCxnSpPr>
            <a:endCxn id="688" idx="1"/>
          </p:cNvCxnSpPr>
          <p:nvPr/>
        </p:nvCxnSpPr>
        <p:spPr>
          <a:xfrm>
            <a:off x="3248025" y="2966085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" name="Shape 728"/>
          <p:cNvSpPr txBox="1"/>
          <p:nvPr/>
        </p:nvSpPr>
        <p:spPr>
          <a:xfrm>
            <a:off x="2992755" y="2081530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7030A0"/>
                </a:solidFill>
              </a:rPr>
              <a:t>Depth Decoder</a:t>
            </a:r>
            <a:endParaRPr lang="de-DE" altLang="en-GB" b="1" dirty="0">
              <a:solidFill>
                <a:srgbClr val="7030A0"/>
              </a:solidFill>
            </a:endParaRPr>
          </a:p>
        </p:txBody>
      </p:sp>
      <p:sp>
        <p:nvSpPr>
          <p:cNvPr id="11" name="Shape 728"/>
          <p:cNvSpPr txBox="1"/>
          <p:nvPr/>
        </p:nvSpPr>
        <p:spPr>
          <a:xfrm>
            <a:off x="1490345" y="1334135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1">
                    <a:lumMod val="90000"/>
                  </a:schemeClr>
                </a:solidFill>
              </a:rPr>
              <a:t>Encoder</a:t>
            </a:r>
            <a:endParaRPr lang="de-DE" altLang="en-GB" b="1" dirty="0">
              <a:solidFill>
                <a:schemeClr val="accent1">
                  <a:lumMod val="90000"/>
                </a:schemeClr>
              </a:solidFill>
            </a:endParaRPr>
          </a:p>
        </p:txBody>
      </p:sp>
      <p:sp>
        <p:nvSpPr>
          <p:cNvPr id="43" name="Shape 723"/>
          <p:cNvSpPr txBox="1"/>
          <p:nvPr/>
        </p:nvSpPr>
        <p:spPr>
          <a:xfrm>
            <a:off x="157480" y="2640965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RGB</a:t>
            </a:r>
            <a:endParaRPr lang="de-DE" altLang="en-GB" dirty="0">
              <a:solidFill>
                <a:srgbClr val="CCCCCC"/>
              </a:solidFill>
            </a:endParaRPr>
          </a:p>
        </p:txBody>
      </p:sp>
      <p:cxnSp>
        <p:nvCxnSpPr>
          <p:cNvPr id="46" name="Elbow Connector 45"/>
          <p:cNvCxnSpPr>
            <a:stCxn id="688" idx="3"/>
            <a:endCxn id="15" idx="0"/>
          </p:cNvCxnSpPr>
          <p:nvPr/>
        </p:nvCxnSpPr>
        <p:spPr>
          <a:xfrm>
            <a:off x="5012055" y="2976245"/>
            <a:ext cx="406400" cy="1010285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5" name="Shape 691"/>
          <p:cNvSpPr/>
          <p:nvPr/>
        </p:nvSpPr>
        <p:spPr>
          <a:xfrm>
            <a:off x="5263647" y="3986805"/>
            <a:ext cx="309900" cy="309900"/>
          </a:xfrm>
          <a:prstGeom prst="flowChartSummingJunction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cxnSp>
        <p:nvCxnSpPr>
          <p:cNvPr id="16" name="Shape 695"/>
          <p:cNvCxnSpPr>
            <a:endCxn id="15" idx="2"/>
          </p:cNvCxnSpPr>
          <p:nvPr/>
        </p:nvCxnSpPr>
        <p:spPr>
          <a:xfrm flipV="1">
            <a:off x="4142740" y="4141470"/>
            <a:ext cx="1120775" cy="1778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1" name="Shape 696"/>
          <p:cNvCxnSpPr/>
          <p:nvPr/>
        </p:nvCxnSpPr>
        <p:spPr>
          <a:xfrm>
            <a:off x="5582838" y="4149139"/>
            <a:ext cx="296700" cy="570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22" name="Shape 699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29402" y="4987787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Shape 700"/>
          <p:cNvSpPr txBox="1"/>
          <p:nvPr/>
        </p:nvSpPr>
        <p:spPr>
          <a:xfrm>
            <a:off x="499110" y="497141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-1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24" name="Shape 707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5962237" y="3709072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Shape 711"/>
          <p:cNvSpPr txBox="1"/>
          <p:nvPr/>
        </p:nvSpPr>
        <p:spPr>
          <a:xfrm>
            <a:off x="6320312" y="370062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0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35" name="Shape 715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7577237" y="370908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Shape 716"/>
          <p:cNvSpPr txBox="1"/>
          <p:nvPr/>
        </p:nvSpPr>
        <p:spPr>
          <a:xfrm>
            <a:off x="7955632" y="369283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  <a:sym typeface="+mn-ea"/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42" name="Shape 717"/>
          <p:cNvSpPr/>
          <p:nvPr/>
        </p:nvSpPr>
        <p:spPr>
          <a:xfrm>
            <a:off x="5862320" y="3545205"/>
            <a:ext cx="3154680" cy="118364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49" name="Shape 718"/>
          <p:cNvSpPr txBox="1"/>
          <p:nvPr/>
        </p:nvSpPr>
        <p:spPr>
          <a:xfrm>
            <a:off x="6143715" y="3049728"/>
            <a:ext cx="1136700" cy="46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2400" b="1">
                <a:solidFill>
                  <a:srgbClr val="6AA84F"/>
                </a:solidFill>
              </a:rPr>
              <a:t>Loss</a:t>
            </a:r>
            <a:endParaRPr lang="en-GB" sz="2400" b="1">
              <a:solidFill>
                <a:srgbClr val="6AA84F"/>
              </a:solidFill>
            </a:endParaRPr>
          </a:p>
        </p:txBody>
      </p:sp>
      <p:cxnSp>
        <p:nvCxnSpPr>
          <p:cNvPr id="50" name="Shape 719"/>
          <p:cNvCxnSpPr/>
          <p:nvPr/>
        </p:nvCxnSpPr>
        <p:spPr>
          <a:xfrm>
            <a:off x="7439660" y="3545205"/>
            <a:ext cx="0" cy="1183640"/>
          </a:xfrm>
          <a:prstGeom prst="straightConnector1">
            <a:avLst/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52" name="Shape 725"/>
          <p:cNvSpPr txBox="1"/>
          <p:nvPr/>
        </p:nvSpPr>
        <p:spPr>
          <a:xfrm>
            <a:off x="6229985" y="4914265"/>
            <a:ext cx="96012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Output</a:t>
            </a:r>
            <a:endParaRPr lang="en-GB">
              <a:solidFill>
                <a:srgbClr val="CCCC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image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53" name="Shape 726"/>
          <p:cNvSpPr txBox="1"/>
          <p:nvPr/>
        </p:nvSpPr>
        <p:spPr>
          <a:xfrm>
            <a:off x="7715885" y="4822825"/>
            <a:ext cx="10833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Target</a:t>
            </a:r>
            <a:endParaRPr lang="en-GB">
              <a:solidFill>
                <a:srgbClr val="CCCC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image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54" name="Shape 727"/>
          <p:cNvSpPr txBox="1"/>
          <p:nvPr/>
        </p:nvSpPr>
        <p:spPr>
          <a:xfrm>
            <a:off x="4218305" y="4349750"/>
            <a:ext cx="10452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DIBR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55" name="Shape 728"/>
          <p:cNvSpPr txBox="1"/>
          <p:nvPr/>
        </p:nvSpPr>
        <p:spPr>
          <a:xfrm>
            <a:off x="3674295" y="3525455"/>
            <a:ext cx="1317338" cy="39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Pose</a:t>
            </a:r>
            <a:endParaRPr lang="de-DE" altLang="en-GB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56" name="Shape 699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29402" y="4148317"/>
            <a:ext cx="1318550" cy="8654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7" name="Straight Connector 56"/>
          <p:cNvCxnSpPr/>
          <p:nvPr/>
        </p:nvCxnSpPr>
        <p:spPr>
          <a:xfrm rot="5400000" flipV="1">
            <a:off x="2094865" y="361124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rot="5400000">
            <a:off x="1533525" y="41541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rot="5400000" flipH="1" flipV="1">
            <a:off x="2062480" y="4137660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rot="5400000" flipV="1">
            <a:off x="2070100" y="482536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rot="5400000">
            <a:off x="1525270" y="53860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rot="5400000" flipH="1" flipV="1">
            <a:off x="2062480" y="536765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3" name="Shape 694"/>
          <p:cNvCxnSpPr/>
          <p:nvPr/>
        </p:nvCxnSpPr>
        <p:spPr>
          <a:xfrm>
            <a:off x="1687830" y="4156075"/>
            <a:ext cx="363220" cy="381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4" name="Shape 694"/>
          <p:cNvCxnSpPr/>
          <p:nvPr/>
        </p:nvCxnSpPr>
        <p:spPr>
          <a:xfrm>
            <a:off x="1687830" y="5374005"/>
            <a:ext cx="38798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5" name="Straight Connector 64"/>
          <p:cNvCxnSpPr/>
          <p:nvPr/>
        </p:nvCxnSpPr>
        <p:spPr>
          <a:xfrm rot="5400000" flipV="1">
            <a:off x="3620770" y="3601085"/>
            <a:ext cx="529590" cy="56769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rot="5400000">
            <a:off x="3067685" y="4142105"/>
            <a:ext cx="106807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rot="5400000" flipH="1" flipV="1">
            <a:off x="3592195" y="4144010"/>
            <a:ext cx="538480" cy="561975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8" name="Shape 694"/>
          <p:cNvCxnSpPr/>
          <p:nvPr/>
        </p:nvCxnSpPr>
        <p:spPr>
          <a:xfrm>
            <a:off x="2707005" y="4159250"/>
            <a:ext cx="873760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9" name="Straight Arrow Connector 68"/>
          <p:cNvCxnSpPr/>
          <p:nvPr/>
        </p:nvCxnSpPr>
        <p:spPr>
          <a:xfrm>
            <a:off x="2536825" y="4296410"/>
            <a:ext cx="0" cy="916305"/>
          </a:xfrm>
          <a:prstGeom prst="straightConnector1">
            <a:avLst/>
          </a:prstGeom>
          <a:ln>
            <a:solidFill>
              <a:schemeClr val="bg2"/>
            </a:solidFill>
            <a:headEnd type="triangle" w="lg" len="lg"/>
            <a:tailEnd type="triangle" w="lg" len="lg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2668905" y="4176395"/>
            <a:ext cx="16510" cy="1203325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1" name="Straight Connector 70"/>
          <p:cNvCxnSpPr/>
          <p:nvPr/>
        </p:nvCxnSpPr>
        <p:spPr>
          <a:xfrm>
            <a:off x="2618740" y="4165600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2" name="Straight Connector 71"/>
          <p:cNvCxnSpPr/>
          <p:nvPr/>
        </p:nvCxnSpPr>
        <p:spPr>
          <a:xfrm>
            <a:off x="2602230" y="5368925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4" name="Elbow Connector 73"/>
          <p:cNvCxnSpPr>
            <a:stCxn id="78" idx="2"/>
          </p:cNvCxnSpPr>
          <p:nvPr/>
        </p:nvCxnSpPr>
        <p:spPr>
          <a:xfrm rot="5400000" flipH="1" flipV="1">
            <a:off x="2298700" y="2921635"/>
            <a:ext cx="1744980" cy="4494530"/>
          </a:xfrm>
          <a:prstGeom prst="bentConnector4">
            <a:avLst>
              <a:gd name="adj1" fmla="val -6841"/>
              <a:gd name="adj2" fmla="val 100141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75" name="Shape 700"/>
          <p:cNvSpPr txBox="1"/>
          <p:nvPr/>
        </p:nvSpPr>
        <p:spPr>
          <a:xfrm>
            <a:off x="496570" y="414845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+1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78" name="Shape 717"/>
          <p:cNvSpPr/>
          <p:nvPr/>
        </p:nvSpPr>
        <p:spPr>
          <a:xfrm>
            <a:off x="142240" y="3915410"/>
            <a:ext cx="1562735" cy="212598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79" name="Shape 717"/>
          <p:cNvSpPr/>
          <p:nvPr/>
        </p:nvSpPr>
        <p:spPr>
          <a:xfrm>
            <a:off x="229870" y="1811020"/>
            <a:ext cx="1327785" cy="179705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723" name="Shape 723"/>
          <p:cNvSpPr txBox="1"/>
          <p:nvPr/>
        </p:nvSpPr>
        <p:spPr>
          <a:xfrm>
            <a:off x="2465070" y="5774690"/>
            <a:ext cx="2506345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augmented images</a:t>
            </a:r>
            <a:endParaRPr lang="de-DE" altLang="en-GB" dirty="0">
              <a:solidFill>
                <a:srgbClr val="CCCCCC"/>
              </a:solidFill>
            </a:endParaRPr>
          </a:p>
        </p:txBody>
      </p:sp>
      <p:sp>
        <p:nvSpPr>
          <p:cNvPr id="4" name="Shape 717"/>
          <p:cNvSpPr/>
          <p:nvPr/>
        </p:nvSpPr>
        <p:spPr>
          <a:xfrm>
            <a:off x="213360" y="1844040"/>
            <a:ext cx="1327785" cy="176403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69 0.000186 L 0.001041 0.126297 " pathEditMode="relative" rAng="0" ptsTypes="">
                                      <p:cBhvr>
                                        <p:cTn id="6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-0.003888 L 0.000000 0.124538 " pathEditMode="relative" rAng="0" ptsTypes="">
                                      <p:cBhvr>
                                        <p:cTn id="8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4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4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00000 -0.054815 " pathEditMode="relative" rAng="0" ptsTypes="">
                                      <p:cBhvr>
                                        <p:cTn id="10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4" grpId="1"/>
      <p:bldP spid="14" grpId="2"/>
      <p:bldP spid="14" grpId="3"/>
      <p:bldP spid="687" grpId="0" animBg="1"/>
      <p:bldP spid="687" grpId="1" animBg="1"/>
      <p:bldP spid="687" grpId="2" animBg="1"/>
      <p:bldP spid="687" grpId="3" animBg="1"/>
      <p:bldP spid="687" grpId="4" animBg="1"/>
      <p:bldP spid="9" grpId="0"/>
      <p:bldP spid="9" grpId="1"/>
      <p:bldP spid="9" grpId="2"/>
      <p:bldP spid="9" grpId="3"/>
      <p:bldP spid="9" grpId="4"/>
      <p:bldP spid="11" grpId="0"/>
      <p:bldP spid="11" grpId="1"/>
      <p:bldP spid="11" grpId="2"/>
      <p:bldP spid="11" grpId="3"/>
      <p:bldP spid="11" grpId="4"/>
      <p:bldP spid="43" grpId="0"/>
      <p:bldP spid="43" grpId="1"/>
      <p:bldP spid="43" grpId="2"/>
      <p:bldP spid="43" grpId="3"/>
      <p:bldP spid="79" grpId="0" bldLvl="0" animBg="1"/>
      <p:bldP spid="4" grpId="0" bldLvl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400051" y="1685925"/>
            <a:ext cx="2312670" cy="4427855"/>
            <a:chOff x="1814072" y="3582018"/>
            <a:chExt cx="2357804" cy="2640527"/>
          </a:xfrm>
        </p:grpSpPr>
        <p:sp>
          <p:nvSpPr>
            <p:cNvPr id="28" name="Rectangle 27"/>
            <p:cNvSpPr/>
            <p:nvPr/>
          </p:nvSpPr>
          <p:spPr>
            <a:xfrm>
              <a:off x="1814072" y="3674794"/>
              <a:ext cx="2357804" cy="25477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graphicFrame>
        <p:nvGraphicFramePr>
          <p:cNvPr id="7" name="Chart 4"/>
          <p:cNvGraphicFramePr/>
          <p:nvPr/>
        </p:nvGraphicFramePr>
        <p:xfrm>
          <a:off x="247649" y="3751944"/>
          <a:ext cx="2462757" cy="23406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err="1">
                <a:sym typeface="+mn-ea"/>
              </a:rPr>
              <a:t>Improvements</a:t>
            </a:r>
            <a:br>
              <a:rPr lang="en-US" err="1">
                <a:sym typeface="+mn-ea"/>
              </a:rPr>
            </a:br>
            <a:r>
              <a:rPr lang="en-US" sz="2000" err="1">
                <a:sym typeface="+mn-ea"/>
              </a:rPr>
              <a:t>I</a:t>
            </a:r>
            <a:r>
              <a:rPr lang="de-DE" altLang="en-US" sz="2000" err="1">
                <a:sym typeface="+mn-ea"/>
              </a:rPr>
              <a:t>teration</a:t>
            </a:r>
            <a:r>
              <a:rPr lang="de-DE" altLang="en-US" sz="2000">
                <a:sym typeface="+mn-ea"/>
              </a:rPr>
              <a:t> I: 4 Channel Input (Superpixel &amp; RGB)</a:t>
            </a:r>
            <a:endParaRPr lang="de-DE" altLang="en-US" sz="2000"/>
          </a:p>
        </p:txBody>
      </p:sp>
      <p:graphicFrame>
        <p:nvGraphicFramePr>
          <p:cNvPr id="3" name="Chart 2"/>
          <p:cNvGraphicFramePr/>
          <p:nvPr/>
        </p:nvGraphicFramePr>
        <p:xfrm>
          <a:off x="2976879" y="1685925"/>
          <a:ext cx="5919470" cy="46081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466725" y="1948945"/>
            <a:ext cx="2167256" cy="1767205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sz="2000" b="1" dirty="0"/>
              <a:t>Testing:</a:t>
            </a:r>
            <a:br>
              <a:rPr lang="de-DE" altLang="en-US" sz="2000" b="1" dirty="0"/>
            </a:br>
            <a:r>
              <a:rPr lang="de-DE" altLang="en-US" sz="2000" b="1" dirty="0"/>
              <a:t>Abs. rel. Error</a:t>
            </a:r>
            <a:endParaRPr lang="de-DE" altLang="en-US" sz="20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/>
              <a:t>Baseline: 0.115 </a:t>
            </a:r>
            <a:endParaRPr lang="de-DE" sz="1600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 err="1"/>
              <a:t>Current</a:t>
            </a:r>
            <a:r>
              <a:rPr lang="de-DE" sz="1600" dirty="0"/>
              <a:t>: 0.141 </a:t>
            </a:r>
            <a:endParaRPr lang="de-DE" sz="1600" dirty="0"/>
          </a:p>
        </p:txBody>
      </p:sp>
      <p:sp>
        <p:nvSpPr>
          <p:cNvPr id="10" name="Текст 7"/>
          <p:cNvSpPr txBox="1"/>
          <p:nvPr/>
        </p:nvSpPr>
        <p:spPr>
          <a:xfrm>
            <a:off x="830640" y="4765184"/>
            <a:ext cx="1296774" cy="523874"/>
          </a:xfrm>
          <a:prstGeom prst="rect">
            <a:avLst/>
          </a:prstGeom>
        </p:spPr>
        <p:txBody>
          <a:bodyPr tIns="0" anchor="ctr" anchorCtr="0">
            <a:noAutofit/>
          </a:bodyPr>
          <a:lstStyle>
            <a:lvl1pPr marL="0" marR="0" indent="0" algn="ctr" defTabSz="913765" rtl="0" eaLnBrk="1" fontAlgn="auto" latinLnBrk="0" hangingPunct="1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1800" b="0" i="0" kern="1200" baseline="0">
                <a:solidFill>
                  <a:schemeClr val="tx1"/>
                </a:solidFill>
                <a:latin typeface="+mj-lt"/>
                <a:ea typeface="Source Sans Pro" charset="0"/>
                <a:cs typeface="Source Sans Pro" charset="0"/>
              </a:defRPr>
            </a:lvl1pPr>
            <a:lvl2pPr marL="6858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4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  <a:lvl3pPr marL="11430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0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3pPr>
            <a:lvl4pPr marL="1600200" indent="-22860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de-DE" sz="2800" b="1">
                <a:latin typeface="Open Sans" charset="0"/>
                <a:ea typeface="Open Sans" charset="0"/>
                <a:cs typeface="Open Sans" charset="0"/>
              </a:rPr>
              <a:t>+ 22</a:t>
            </a:r>
            <a:r>
              <a:rPr lang="en-US" sz="2800" b="1">
                <a:latin typeface="Open Sans" charset="0"/>
                <a:ea typeface="Open Sans" charset="0"/>
                <a:cs typeface="Open Sans" charset="0"/>
              </a:rPr>
              <a:t>%</a:t>
            </a:r>
            <a:endParaRPr lang="en-US" sz="2800" b="1">
              <a:latin typeface="Open Sans" charset="0"/>
              <a:ea typeface="Open Sans" charset="0"/>
              <a:cs typeface="Open Sans" charset="0"/>
            </a:endParaRPr>
          </a:p>
        </p:txBody>
      </p:sp>
      <p:pic>
        <p:nvPicPr>
          <p:cNvPr id="12" name="Inhaltsplatzhalter 3"/>
          <p:cNvPicPr>
            <a:picLocks noGrp="1" noChangeAspect="1"/>
          </p:cNvPicPr>
          <p:nvPr/>
        </p:nvPicPr>
        <p:blipFill>
          <a:blip r:embed="rId3"/>
          <a:srcRect t="22518" b="62488"/>
          <a:stretch>
            <a:fillRect/>
          </a:stretch>
        </p:blipFill>
        <p:spPr>
          <a:xfrm>
            <a:off x="3999124" y="6113557"/>
            <a:ext cx="5026412" cy="2453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3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8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09370" y="2179955"/>
            <a:ext cx="3228975" cy="1791970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5050790" y="1585595"/>
            <a:ext cx="3754755" cy="4696460"/>
            <a:chOff x="1814072" y="3582018"/>
            <a:chExt cx="2357804" cy="2640527"/>
          </a:xfrm>
        </p:grpSpPr>
        <p:sp>
          <p:nvSpPr>
            <p:cNvPr id="10" name="Rectangle 27"/>
            <p:cNvSpPr/>
            <p:nvPr/>
          </p:nvSpPr>
          <p:spPr>
            <a:xfrm>
              <a:off x="1814072" y="3674794"/>
              <a:ext cx="2357804" cy="25477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400" dirty="0">
                  <a:solidFill>
                    <a:schemeClr val="bg1"/>
                  </a:solidFill>
                  <a:sym typeface="+mn-ea"/>
                </a:rPr>
                <a:t>s</a:t>
              </a:r>
              <a:endParaRPr lang="de-DE" altLang="en-US" sz="1400" b="1" dirty="0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11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 err="1">
                <a:sym typeface="+mn-ea"/>
              </a:rPr>
              <a:t>3.  Improvements</a:t>
            </a:r>
            <a:br>
              <a:rPr lang="de-DE" altLang="en-US" dirty="0" err="1">
                <a:sym typeface="+mn-ea"/>
              </a:rPr>
            </a:br>
            <a:r>
              <a:rPr lang="de-DE" altLang="en-US" dirty="0" err="1">
                <a:sym typeface="+mn-ea"/>
              </a:rPr>
              <a:t>     </a:t>
            </a:r>
            <a:r>
              <a:rPr lang="en-US" sz="2000" err="1">
                <a:sym typeface="+mn-ea"/>
              </a:rPr>
              <a:t>I</a:t>
            </a:r>
            <a:r>
              <a:rPr lang="de-DE" altLang="en-US" sz="2000" err="1">
                <a:sym typeface="+mn-ea"/>
              </a:rPr>
              <a:t>teration</a:t>
            </a:r>
            <a:r>
              <a:rPr lang="de-DE" altLang="en-US" sz="2000">
                <a:sym typeface="+mn-ea"/>
              </a:rPr>
              <a:t> I: </a:t>
            </a:r>
            <a:r>
              <a:rPr lang="de-DE" altLang="en-US" sz="2000" dirty="0" err="1">
                <a:sym typeface="+mn-ea"/>
              </a:rPr>
              <a:t>Basic II - Normal Computation</a:t>
            </a:r>
            <a:endParaRPr lang="de-DE" altLang="en-US" sz="2000" dirty="0" err="1">
              <a:sym typeface="+mn-ea"/>
            </a:endParaRPr>
          </a:p>
        </p:txBody>
      </p:sp>
      <p:sp>
        <p:nvSpPr>
          <p:cNvPr id="29" name="Oval 28"/>
          <p:cNvSpPr/>
          <p:nvPr/>
        </p:nvSpPr>
        <p:spPr>
          <a:xfrm>
            <a:off x="5271135" y="1844675"/>
            <a:ext cx="554990" cy="5549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dist">
              <a:lnSpc>
                <a:spcPct val="140000"/>
              </a:lnSpc>
            </a:pPr>
            <a:r>
              <a:rPr lang="de-DE" altLang="en-US"/>
              <a:t>1</a:t>
            </a:r>
            <a:endParaRPr lang="de-DE" altLang="en-US"/>
          </a:p>
        </p:txBody>
      </p:sp>
      <p:sp>
        <p:nvSpPr>
          <p:cNvPr id="30" name="Oval 29"/>
          <p:cNvSpPr/>
          <p:nvPr/>
        </p:nvSpPr>
        <p:spPr>
          <a:xfrm>
            <a:off x="5271135" y="2741930"/>
            <a:ext cx="554990" cy="5549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dist">
              <a:lnSpc>
                <a:spcPct val="140000"/>
              </a:lnSpc>
            </a:pPr>
            <a:r>
              <a:rPr lang="de-DE" altLang="en-US"/>
              <a:t>2</a:t>
            </a:r>
            <a:endParaRPr lang="de-DE" altLang="en-US"/>
          </a:p>
        </p:txBody>
      </p:sp>
      <p:sp>
        <p:nvSpPr>
          <p:cNvPr id="31" name="Oval 30"/>
          <p:cNvSpPr/>
          <p:nvPr/>
        </p:nvSpPr>
        <p:spPr>
          <a:xfrm>
            <a:off x="5280660" y="3971925"/>
            <a:ext cx="554990" cy="5549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dist">
              <a:lnSpc>
                <a:spcPct val="140000"/>
              </a:lnSpc>
            </a:pPr>
            <a:r>
              <a:rPr lang="de-DE" altLang="en-US"/>
              <a:t>3</a:t>
            </a:r>
            <a:endParaRPr lang="de-DE" altLang="en-US"/>
          </a:p>
        </p:txBody>
      </p:sp>
      <p:sp>
        <p:nvSpPr>
          <p:cNvPr id="32" name="Oval 31"/>
          <p:cNvSpPr/>
          <p:nvPr/>
        </p:nvSpPr>
        <p:spPr>
          <a:xfrm>
            <a:off x="5280660" y="5438140"/>
            <a:ext cx="554990" cy="5549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dist">
              <a:lnSpc>
                <a:spcPct val="140000"/>
              </a:lnSpc>
            </a:pPr>
            <a:r>
              <a:rPr lang="de-DE" altLang="en-US"/>
              <a:t>4</a:t>
            </a:r>
            <a:endParaRPr lang="de-DE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 Box 32"/>
              <p:cNvSpPr txBox="1"/>
              <p:nvPr/>
            </p:nvSpPr>
            <p:spPr>
              <a:xfrm>
                <a:off x="6622987" y="1774126"/>
                <a:ext cx="1293495" cy="36830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𝑝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=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𝐾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𝑃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33" name="Text 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2987" y="1774126"/>
                <a:ext cx="1293495" cy="368300"/>
              </a:xfrm>
              <a:prstGeom prst="rect">
                <a:avLst/>
              </a:prstGeom>
              <a:blipFill rotWithShape="1">
                <a:blip r:embed="rId2"/>
                <a:stretch>
                  <a:fillRect l="-44" t="-155" r="44" b="155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 Box 33"/>
              <p:cNvSpPr txBox="1"/>
              <p:nvPr/>
            </p:nvSpPr>
            <p:spPr>
              <a:xfrm>
                <a:off x="6531547" y="2142426"/>
                <a:ext cx="1473835" cy="35750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𝑃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= 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𝐾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</m:t>
                          </m:r>
                        </m:sup>
                      </m:sSup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𝑝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34" name="Text 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1547" y="2142426"/>
                <a:ext cx="1473835" cy="357505"/>
              </a:xfrm>
              <a:prstGeom prst="rect">
                <a:avLst/>
              </a:prstGeom>
              <a:blipFill rotWithShape="1">
                <a:blip r:embed="rId3"/>
                <a:stretch>
                  <a:fillRect l="-39" t="-160" r="39" b="160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 Box 34"/>
              <p:cNvSpPr txBox="1"/>
              <p:nvPr/>
            </p:nvSpPr>
            <p:spPr>
              <a:xfrm>
                <a:off x="6622987" y="2829496"/>
                <a:ext cx="1291590" cy="37973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𝑛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𝑇</m:t>
                          </m:r>
                        </m:sup>
                      </m:sSup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𝑃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=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1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35" name="Text 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2987" y="2829496"/>
                <a:ext cx="1291590" cy="379730"/>
              </a:xfrm>
              <a:prstGeom prst="rect">
                <a:avLst/>
              </a:prstGeom>
              <a:blipFill rotWithShape="1">
                <a:blip r:embed="rId4"/>
                <a:stretch>
                  <a:fillRect l="-44" t="-150" r="44" b="150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" name="Text Box 35"/>
              <p:cNvSpPr txBox="1"/>
              <p:nvPr/>
            </p:nvSpPr>
            <p:spPr>
              <a:xfrm>
                <a:off x="6189917" y="3910266"/>
                <a:ext cx="2194560" cy="36004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𝑃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=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𝐾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1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  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𝑝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)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ℎ𝑜𝑚𝑜</m:t>
                          </m:r>
                        </m:sub>
                      </m:sSub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𝑧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36" name="Text 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9917" y="3910266"/>
                <a:ext cx="2194560" cy="360045"/>
              </a:xfrm>
              <a:prstGeom prst="rect">
                <a:avLst/>
              </a:prstGeom>
              <a:blipFill rotWithShape="1">
                <a:blip r:embed="rId5"/>
                <a:stretch>
                  <a:fillRect l="-26" t="-159" r="26" b="159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 Box 36"/>
              <p:cNvSpPr txBox="1"/>
              <p:nvPr/>
            </p:nvSpPr>
            <p:spPr>
              <a:xfrm>
                <a:off x="6245162" y="4196016"/>
                <a:ext cx="1845310" cy="65849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𝑧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=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𝐾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1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𝑝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 </m:t>
                          </m:r>
                        </m:den>
                      </m:f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  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37" name="Text 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5162" y="4196016"/>
                <a:ext cx="1845310" cy="658495"/>
              </a:xfrm>
              <a:prstGeom prst="rect">
                <a:avLst/>
              </a:prstGeom>
              <a:blipFill rotWithShape="1">
                <a:blip r:embed="rId6"/>
                <a:stretch>
                  <a:fillRect l="-31" t="-87" r="31" b="87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Rounded Rectangle 37"/>
          <p:cNvSpPr/>
          <p:nvPr/>
        </p:nvSpPr>
        <p:spPr>
          <a:xfrm>
            <a:off x="6088380" y="3827780"/>
            <a:ext cx="2526030" cy="1153795"/>
          </a:xfrm>
          <a:prstGeom prst="roundRect">
            <a:avLst>
              <a:gd name="adj" fmla="val 5283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 Box 40"/>
          <p:cNvSpPr txBox="1"/>
          <p:nvPr/>
        </p:nvSpPr>
        <p:spPr>
          <a:xfrm>
            <a:off x="6390005" y="3459480"/>
            <a:ext cx="19227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altLang="en-US" i="1">
                <a:solidFill>
                  <a:schemeClr val="accent2"/>
                </a:solidFill>
              </a:rPr>
              <a:t>Depth Estimation</a:t>
            </a:r>
            <a:endParaRPr lang="de-DE" altLang="en-US" i="1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2" name="Text Box 41"/>
              <p:cNvSpPr txBox="1"/>
              <p:nvPr/>
            </p:nvSpPr>
            <p:spPr>
              <a:xfrm>
                <a:off x="6567107" y="5438076"/>
                <a:ext cx="1312545" cy="61087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𝑑</m:t>
                          </m:r>
                        </m:e>
                      </m:acc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=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𝑓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𝑏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 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𝑧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 </m:t>
                          </m:r>
                        </m:den>
                      </m:f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  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42" name="Text 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7107" y="5438076"/>
                <a:ext cx="1312545" cy="610870"/>
              </a:xfrm>
              <a:prstGeom prst="rect">
                <a:avLst/>
              </a:prstGeom>
              <a:blipFill rotWithShape="1">
                <a:blip r:embed="rId7"/>
                <a:stretch>
                  <a:fillRect l="-44" t="-93" r="44" b="93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Rounded Rectangle 42"/>
          <p:cNvSpPr/>
          <p:nvPr/>
        </p:nvSpPr>
        <p:spPr>
          <a:xfrm>
            <a:off x="6088380" y="5363845"/>
            <a:ext cx="2526030" cy="759460"/>
          </a:xfrm>
          <a:prstGeom prst="roundRect">
            <a:avLst>
              <a:gd name="adj" fmla="val 10785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 Box 43"/>
          <p:cNvSpPr txBox="1"/>
          <p:nvPr/>
        </p:nvSpPr>
        <p:spPr>
          <a:xfrm>
            <a:off x="6732905" y="4971415"/>
            <a:ext cx="1071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altLang="en-US" i="1">
                <a:solidFill>
                  <a:schemeClr val="accent2"/>
                </a:solidFill>
              </a:rPr>
              <a:t>Disparity</a:t>
            </a:r>
            <a:endParaRPr lang="de-DE" altLang="en-US" i="1">
              <a:solidFill>
                <a:schemeClr val="accent2"/>
              </a:solidFill>
            </a:endParaRPr>
          </a:p>
        </p:txBody>
      </p:sp>
      <p:sp>
        <p:nvSpPr>
          <p:cNvPr id="51" name="Rounded Rectangle 50"/>
          <p:cNvSpPr/>
          <p:nvPr/>
        </p:nvSpPr>
        <p:spPr>
          <a:xfrm>
            <a:off x="5144770" y="1774825"/>
            <a:ext cx="3567430" cy="4507230"/>
          </a:xfrm>
          <a:prstGeom prst="roundRect">
            <a:avLst>
              <a:gd name="adj" fmla="val 7032"/>
            </a:avLst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5153025" y="3459480"/>
            <a:ext cx="3550920" cy="2729865"/>
          </a:xfrm>
          <a:prstGeom prst="roundRect">
            <a:avLst>
              <a:gd name="adj" fmla="val 5283"/>
            </a:avLst>
          </a:prstGeom>
          <a:noFill/>
          <a:ln>
            <a:solidFill>
              <a:srgbClr val="92D05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hape 728"/>
          <p:cNvSpPr txBox="1"/>
          <p:nvPr/>
        </p:nvSpPr>
        <p:spPr>
          <a:xfrm rot="16200000">
            <a:off x="3717925" y="4660265"/>
            <a:ext cx="227584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92D050"/>
                </a:solidFill>
                <a:sym typeface="+mn-ea"/>
              </a:rPr>
              <a:t>normal to disparity</a:t>
            </a:r>
            <a:endParaRPr lang="de-DE" altLang="en-GB" b="1" dirty="0">
              <a:solidFill>
                <a:srgbClr val="92D050"/>
              </a:solidFill>
              <a:sym typeface="+mn-ea"/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227965" y="1750695"/>
            <a:ext cx="14605" cy="305562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1" name="Rectangles 20"/>
          <p:cNvSpPr/>
          <p:nvPr/>
        </p:nvSpPr>
        <p:spPr>
          <a:xfrm>
            <a:off x="546735" y="3828415"/>
            <a:ext cx="3221355" cy="1629410"/>
          </a:xfrm>
          <a:prstGeom prst="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 Box 21"/>
              <p:cNvSpPr txBox="1"/>
              <p:nvPr/>
            </p:nvSpPr>
            <p:spPr>
              <a:xfrm>
                <a:off x="3533077" y="1461706"/>
                <a:ext cx="1094740" cy="77279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𝑛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𝑎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𝑏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𝑐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22" name="Text 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3077" y="1461706"/>
                <a:ext cx="1094740" cy="772795"/>
              </a:xfrm>
              <a:prstGeom prst="rect">
                <a:avLst/>
              </a:prstGeom>
              <a:blipFill rotWithShape="1">
                <a:blip r:embed="rId8"/>
                <a:stretch>
                  <a:fillRect l="-52" t="-74" r="52" b="74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 Box 22"/>
          <p:cNvSpPr txBox="1"/>
          <p:nvPr/>
        </p:nvSpPr>
        <p:spPr>
          <a:xfrm>
            <a:off x="3595942" y="2306256"/>
            <a:ext cx="11226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de-DE" altLang="en-US"/>
              <a:t>P (X,Y,Z)</a:t>
            </a:r>
            <a:endParaRPr lang="de-DE" altLang="en-US"/>
          </a:p>
        </p:txBody>
      </p:sp>
      <p:sp>
        <p:nvSpPr>
          <p:cNvPr id="24" name="Text Box 23"/>
          <p:cNvSpPr txBox="1"/>
          <p:nvPr/>
        </p:nvSpPr>
        <p:spPr>
          <a:xfrm>
            <a:off x="2144967" y="4469701"/>
            <a:ext cx="8178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de-DE" altLang="en-US"/>
              <a:t>p (x,y)</a:t>
            </a:r>
            <a:endParaRPr lang="de-DE" altLang="en-US"/>
          </a:p>
        </p:txBody>
      </p:sp>
      <p:sp>
        <p:nvSpPr>
          <p:cNvPr id="26" name="Oval 25"/>
          <p:cNvSpPr/>
          <p:nvPr/>
        </p:nvSpPr>
        <p:spPr>
          <a:xfrm>
            <a:off x="1908175" y="4527550"/>
            <a:ext cx="143510" cy="126365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 descr="patches-removebg-preview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03985" y="2192655"/>
            <a:ext cx="2192020" cy="1767205"/>
          </a:xfrm>
          <a:prstGeom prst="rect">
            <a:avLst/>
          </a:prstGeom>
          <a:noFill/>
        </p:spPr>
      </p:pic>
      <p:cxnSp>
        <p:nvCxnSpPr>
          <p:cNvPr id="25" name="Straight Connector 24"/>
          <p:cNvCxnSpPr/>
          <p:nvPr/>
        </p:nvCxnSpPr>
        <p:spPr>
          <a:xfrm flipV="1">
            <a:off x="1172845" y="2399665"/>
            <a:ext cx="1886585" cy="3789680"/>
          </a:xfrm>
          <a:prstGeom prst="line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39" name="Straight Arrow Connector 38"/>
          <p:cNvCxnSpPr/>
          <p:nvPr/>
        </p:nvCxnSpPr>
        <p:spPr>
          <a:xfrm flipV="1">
            <a:off x="3059430" y="1671320"/>
            <a:ext cx="360680" cy="758190"/>
          </a:xfrm>
          <a:prstGeom prst="straightConnector1">
            <a:avLst/>
          </a:prstGeom>
          <a:ln w="254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430530" y="3756660"/>
            <a:ext cx="685165" cy="0"/>
          </a:xfrm>
          <a:prstGeom prst="straightConnector1">
            <a:avLst/>
          </a:prstGeom>
          <a:ln w="25400">
            <a:solidFill>
              <a:srgbClr val="B5B5B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430530" y="3756025"/>
            <a:ext cx="0" cy="537210"/>
          </a:xfrm>
          <a:prstGeom prst="straightConnector1">
            <a:avLst/>
          </a:prstGeom>
          <a:ln w="25400">
            <a:solidFill>
              <a:srgbClr val="B5B5B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1172845" y="6208395"/>
            <a:ext cx="591185" cy="0"/>
          </a:xfrm>
          <a:prstGeom prst="straightConnector1">
            <a:avLst/>
          </a:prstGeom>
          <a:ln w="25400">
            <a:solidFill>
              <a:srgbClr val="B5B5B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V="1">
            <a:off x="1172845" y="5601335"/>
            <a:ext cx="0" cy="588010"/>
          </a:xfrm>
          <a:prstGeom prst="straightConnector1">
            <a:avLst/>
          </a:prstGeom>
          <a:ln w="25400">
            <a:solidFill>
              <a:srgbClr val="B5B5B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V="1">
            <a:off x="1172845" y="5728335"/>
            <a:ext cx="422910" cy="461010"/>
          </a:xfrm>
          <a:prstGeom prst="straightConnector1">
            <a:avLst/>
          </a:prstGeom>
          <a:ln w="25400">
            <a:solidFill>
              <a:srgbClr val="B5B5B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9" name="Text Box 48"/>
              <p:cNvSpPr txBox="1"/>
              <p:nvPr/>
            </p:nvSpPr>
            <p:spPr>
              <a:xfrm>
                <a:off x="1540447" y="5840031"/>
                <a:ext cx="945515" cy="36830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0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,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0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,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0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)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49" name="Text Box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0447" y="5840031"/>
                <a:ext cx="945515" cy="368300"/>
              </a:xfrm>
              <a:prstGeom prst="rect">
                <a:avLst/>
              </a:prstGeom>
              <a:blipFill rotWithShape="1">
                <a:blip r:embed="rId10"/>
                <a:stretch>
                  <a:fillRect l="-60" t="-155" r="-3835" b="155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0" name="Text Box 49"/>
              <p:cNvSpPr txBox="1"/>
              <p:nvPr/>
            </p:nvSpPr>
            <p:spPr>
              <a:xfrm>
                <a:off x="109157" y="1844611"/>
                <a:ext cx="619125" cy="36830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𝑧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50" name="Text 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157" y="1844611"/>
                <a:ext cx="619125" cy="368300"/>
              </a:xfrm>
              <a:prstGeom prst="rect">
                <a:avLst/>
              </a:prstGeom>
              <a:blipFill rotWithShape="1">
                <a:blip r:embed="rId11"/>
                <a:stretch>
                  <a:fillRect l="-92" t="-155" r="92" b="155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Rounded Rectangle 51"/>
          <p:cNvSpPr/>
          <p:nvPr/>
        </p:nvSpPr>
        <p:spPr>
          <a:xfrm>
            <a:off x="3596005" y="1541780"/>
            <a:ext cx="1278255" cy="764540"/>
          </a:xfrm>
          <a:prstGeom prst="roundRect">
            <a:avLst>
              <a:gd name="adj" fmla="val 7032"/>
            </a:avLst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ounded Rectangle 52"/>
          <p:cNvSpPr/>
          <p:nvPr/>
        </p:nvSpPr>
        <p:spPr>
          <a:xfrm>
            <a:off x="1596390" y="5768975"/>
            <a:ext cx="1366520" cy="367665"/>
          </a:xfrm>
          <a:prstGeom prst="roundRect">
            <a:avLst>
              <a:gd name="adj" fmla="val 7032"/>
            </a:avLst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ounded Rectangle 53"/>
          <p:cNvSpPr/>
          <p:nvPr/>
        </p:nvSpPr>
        <p:spPr>
          <a:xfrm>
            <a:off x="242570" y="1844675"/>
            <a:ext cx="407670" cy="367665"/>
          </a:xfrm>
          <a:prstGeom prst="roundRect">
            <a:avLst>
              <a:gd name="adj" fmla="val 7032"/>
            </a:avLst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-0.001736 -0.095463 " pathEditMode="relative" rAng="0" ptsTypes="">
                                      <p:cBhvr>
                                        <p:cTn id="9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bldLvl="0" animBg="1"/>
      <p:bldP spid="41" grpId="0"/>
      <p:bldP spid="43" grpId="0" bldLvl="0" animBg="1"/>
      <p:bldP spid="44" grpId="0"/>
      <p:bldP spid="51" grpId="0" bldLvl="0" animBg="1"/>
      <p:bldP spid="5" grpId="0" bldLvl="0" animBg="1"/>
      <p:bldP spid="12" grpId="0"/>
      <p:bldP spid="12" grpId="1"/>
      <p:bldP spid="12" grpId="2"/>
      <p:bldP spid="12" grpId="3"/>
      <p:bldP spid="12" grpId="4"/>
      <p:bldP spid="12" grpId="5"/>
      <p:bldP spid="12" grpId="6"/>
      <p:bldP spid="12" grpId="7"/>
      <p:bldP spid="21" grpId="0" animBg="1"/>
      <p:bldP spid="22" grpId="0"/>
      <p:bldP spid="23" grpId="0"/>
      <p:bldP spid="24" grpId="0"/>
      <p:bldP spid="26" grpId="0" animBg="1"/>
      <p:bldP spid="49" grpId="0"/>
      <p:bldP spid="50" grpId="0"/>
      <p:bldP spid="52" grpId="0" bldLvl="0" animBg="1"/>
      <p:bldP spid="53" grpId="0" bldLvl="0" animBg="1"/>
      <p:bldP spid="54" grpId="0" bldLvl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hape 696"/>
          <p:cNvCxnSpPr/>
          <p:nvPr/>
        </p:nvCxnSpPr>
        <p:spPr>
          <a:xfrm>
            <a:off x="5952490" y="2264410"/>
            <a:ext cx="492760" cy="5715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80670" y="495935"/>
            <a:ext cx="6642117" cy="838200"/>
          </a:xfrm>
        </p:spPr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3. </a:t>
            </a:r>
            <a:r>
              <a:rPr lang="de-DE" dirty="0"/>
              <a:t>Improvements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Iteration I: Introducing </a:t>
            </a:r>
            <a:r>
              <a:rPr lang="de-DE" altLang="en-US" sz="2000" dirty="0">
                <a:solidFill>
                  <a:srgbClr val="92D050"/>
                </a:solidFill>
              </a:rPr>
              <a:t>N2D Block</a:t>
            </a:r>
            <a:endParaRPr lang="de-DE" altLang="en-US" sz="2000" dirty="0">
              <a:solidFill>
                <a:srgbClr val="92D050"/>
              </a:solidFill>
            </a:endParaRPr>
          </a:p>
        </p:txBody>
      </p:sp>
      <p:sp>
        <p:nvSpPr>
          <p:cNvPr id="687" name="Shape 687"/>
          <p:cNvSpPr/>
          <p:nvPr/>
        </p:nvSpPr>
        <p:spPr>
          <a:xfrm rot="16200000">
            <a:off x="2105380" y="1706462"/>
            <a:ext cx="1068200" cy="1126975"/>
          </a:xfrm>
          <a:prstGeom prst="flowChartCollate">
            <a:avLst/>
          </a:prstGeom>
          <a:noFill/>
          <a:ln w="38100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pic>
        <p:nvPicPr>
          <p:cNvPr id="688" name="Shape 688"/>
          <p:cNvPicPr preferRelativeResize="0"/>
          <p:nvPr/>
        </p:nvPicPr>
        <p:blipFill rotWithShape="1">
          <a:blip r:embed="rId1"/>
          <a:srcRect l="25612" r="28386"/>
          <a:stretch>
            <a:fillRect/>
          </a:stretch>
        </p:blipFill>
        <p:spPr>
          <a:xfrm>
            <a:off x="3673235" y="1817222"/>
            <a:ext cx="1318563" cy="865425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Shape 691"/>
          <p:cNvSpPr/>
          <p:nvPr/>
        </p:nvSpPr>
        <p:spPr>
          <a:xfrm>
            <a:off x="5263647" y="3388000"/>
            <a:ext cx="309900" cy="309900"/>
          </a:xfrm>
          <a:prstGeom prst="flowChartSummingJunction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cxnSp>
        <p:nvCxnSpPr>
          <p:cNvPr id="695" name="Shape 695"/>
          <p:cNvCxnSpPr>
            <a:endCxn id="691" idx="2"/>
          </p:cNvCxnSpPr>
          <p:nvPr/>
        </p:nvCxnSpPr>
        <p:spPr>
          <a:xfrm flipV="1">
            <a:off x="4142740" y="3542665"/>
            <a:ext cx="1120775" cy="1778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96" name="Shape 696"/>
          <p:cNvCxnSpPr/>
          <p:nvPr/>
        </p:nvCxnSpPr>
        <p:spPr>
          <a:xfrm>
            <a:off x="5573313" y="3561129"/>
            <a:ext cx="296700" cy="570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699" name="Shape 699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29402" y="4094977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00" name="Shape 700"/>
          <p:cNvSpPr txBox="1"/>
          <p:nvPr/>
        </p:nvSpPr>
        <p:spPr>
          <a:xfrm>
            <a:off x="446405" y="407860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-1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707" name="Shape 707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5952712" y="3121062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11" name="Shape 711"/>
          <p:cNvSpPr txBox="1"/>
          <p:nvPr/>
        </p:nvSpPr>
        <p:spPr>
          <a:xfrm>
            <a:off x="6310787" y="311261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0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715" name="Shape 715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7567712" y="312107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16" name="Shape 716"/>
          <p:cNvSpPr txBox="1"/>
          <p:nvPr/>
        </p:nvSpPr>
        <p:spPr>
          <a:xfrm>
            <a:off x="7946107" y="310482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  <a:sym typeface="+mn-ea"/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717" name="Shape 717"/>
          <p:cNvSpPr/>
          <p:nvPr/>
        </p:nvSpPr>
        <p:spPr>
          <a:xfrm>
            <a:off x="5852795" y="2957195"/>
            <a:ext cx="3154680" cy="118364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718" name="Shape 718"/>
          <p:cNvSpPr txBox="1"/>
          <p:nvPr/>
        </p:nvSpPr>
        <p:spPr>
          <a:xfrm>
            <a:off x="6861900" y="2461718"/>
            <a:ext cx="1136700" cy="46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2400" b="1">
                <a:solidFill>
                  <a:srgbClr val="6AA84F"/>
                </a:solidFill>
              </a:rPr>
              <a:t>Loss</a:t>
            </a:r>
            <a:endParaRPr lang="en-GB" sz="2400" b="1">
              <a:solidFill>
                <a:srgbClr val="6AA84F"/>
              </a:solidFill>
            </a:endParaRPr>
          </a:p>
        </p:txBody>
      </p:sp>
      <p:cxnSp>
        <p:nvCxnSpPr>
          <p:cNvPr id="719" name="Shape 719"/>
          <p:cNvCxnSpPr/>
          <p:nvPr/>
        </p:nvCxnSpPr>
        <p:spPr>
          <a:xfrm>
            <a:off x="7430135" y="2957195"/>
            <a:ext cx="0" cy="1183640"/>
          </a:xfrm>
          <a:prstGeom prst="straightConnector1">
            <a:avLst/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723" name="Shape 723"/>
          <p:cNvSpPr txBox="1"/>
          <p:nvPr/>
        </p:nvSpPr>
        <p:spPr>
          <a:xfrm>
            <a:off x="805180" y="5462270"/>
            <a:ext cx="446659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augmented images</a:t>
            </a:r>
            <a:endParaRPr lang="de-DE" altLang="en-GB" dirty="0">
              <a:solidFill>
                <a:srgbClr val="CCCCCC"/>
              </a:solidFill>
            </a:endParaRPr>
          </a:p>
        </p:txBody>
      </p:sp>
      <p:sp>
        <p:nvSpPr>
          <p:cNvPr id="725" name="Shape 725"/>
          <p:cNvSpPr txBox="1"/>
          <p:nvPr/>
        </p:nvSpPr>
        <p:spPr>
          <a:xfrm>
            <a:off x="6238875" y="4566920"/>
            <a:ext cx="96012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Output</a:t>
            </a:r>
            <a:endParaRPr lang="en-GB">
              <a:solidFill>
                <a:srgbClr val="CCCC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colors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726" name="Shape 726"/>
          <p:cNvSpPr txBox="1"/>
          <p:nvPr/>
        </p:nvSpPr>
        <p:spPr>
          <a:xfrm>
            <a:off x="7507605" y="4566920"/>
            <a:ext cx="10833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Target</a:t>
            </a:r>
            <a:endParaRPr lang="en-GB">
              <a:solidFill>
                <a:srgbClr val="CCCC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colors</a:t>
            </a:r>
            <a:endParaRPr lang="en-GB">
              <a:solidFill>
                <a:srgbClr val="CCCCCC"/>
              </a:solidFill>
            </a:endParaRPr>
          </a:p>
        </p:txBody>
      </p:sp>
      <p:sp>
        <p:nvSpPr>
          <p:cNvPr id="727" name="Shape 727"/>
          <p:cNvSpPr txBox="1"/>
          <p:nvPr/>
        </p:nvSpPr>
        <p:spPr>
          <a:xfrm>
            <a:off x="4226560" y="3705225"/>
            <a:ext cx="10452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DIBR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728" name="Shape 728"/>
          <p:cNvSpPr txBox="1"/>
          <p:nvPr/>
        </p:nvSpPr>
        <p:spPr>
          <a:xfrm>
            <a:off x="3705410" y="3073335"/>
            <a:ext cx="1317338" cy="39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Pose</a:t>
            </a:r>
            <a:endParaRPr lang="de-DE" altLang="en-GB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8" name="Shape 699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29402" y="3047227"/>
            <a:ext cx="1318550" cy="8654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" name="Straight Connector 17"/>
          <p:cNvCxnSpPr/>
          <p:nvPr/>
        </p:nvCxnSpPr>
        <p:spPr>
          <a:xfrm rot="5400000" flipV="1">
            <a:off x="2086610" y="172148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>
            <a:off x="1541780" y="228219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5400000" flipH="1" flipV="1">
            <a:off x="2078990" y="226377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Shape 694"/>
          <p:cNvCxnSpPr/>
          <p:nvPr/>
        </p:nvCxnSpPr>
        <p:spPr>
          <a:xfrm>
            <a:off x="1547495" y="2282825"/>
            <a:ext cx="52006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6" name="Straight Connector 25"/>
          <p:cNvCxnSpPr/>
          <p:nvPr/>
        </p:nvCxnSpPr>
        <p:spPr>
          <a:xfrm rot="5400000" flipV="1">
            <a:off x="2070100" y="299656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rot="5400000">
            <a:off x="1525270" y="35572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rot="5400000" flipH="1" flipV="1">
            <a:off x="2062480" y="353885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rot="5400000" flipV="1">
            <a:off x="2070100" y="4226560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rot="5400000">
            <a:off x="1525270" y="4787265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rot="5400000" flipH="1" flipV="1">
            <a:off x="2062480" y="4768850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Shape 694"/>
          <p:cNvCxnSpPr/>
          <p:nvPr/>
        </p:nvCxnSpPr>
        <p:spPr>
          <a:xfrm>
            <a:off x="1687830" y="3557270"/>
            <a:ext cx="363220" cy="381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3" name="Shape 694"/>
          <p:cNvCxnSpPr/>
          <p:nvPr/>
        </p:nvCxnSpPr>
        <p:spPr>
          <a:xfrm>
            <a:off x="1687830" y="4775200"/>
            <a:ext cx="38798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4" name="Shape 694"/>
          <p:cNvCxnSpPr>
            <a:endCxn id="688" idx="1"/>
          </p:cNvCxnSpPr>
          <p:nvPr/>
        </p:nvCxnSpPr>
        <p:spPr>
          <a:xfrm>
            <a:off x="3227705" y="2240280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6" name="Straight Connector 35"/>
          <p:cNvCxnSpPr/>
          <p:nvPr/>
        </p:nvCxnSpPr>
        <p:spPr>
          <a:xfrm rot="5400000" flipV="1">
            <a:off x="3599815" y="3011805"/>
            <a:ext cx="529590" cy="56769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rot="5400000">
            <a:off x="3054985" y="3563620"/>
            <a:ext cx="106807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rot="5400000" flipH="1" flipV="1">
            <a:off x="3592195" y="3545205"/>
            <a:ext cx="538480" cy="561975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9" name="Shape 694"/>
          <p:cNvCxnSpPr/>
          <p:nvPr/>
        </p:nvCxnSpPr>
        <p:spPr>
          <a:xfrm>
            <a:off x="2707005" y="3560445"/>
            <a:ext cx="873760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1" name="Straight Arrow Connector 40"/>
          <p:cNvCxnSpPr/>
          <p:nvPr/>
        </p:nvCxnSpPr>
        <p:spPr>
          <a:xfrm>
            <a:off x="2536825" y="3697605"/>
            <a:ext cx="0" cy="916305"/>
          </a:xfrm>
          <a:prstGeom prst="straightConnector1">
            <a:avLst/>
          </a:prstGeom>
          <a:ln>
            <a:solidFill>
              <a:schemeClr val="bg2"/>
            </a:solidFill>
            <a:headEnd type="triangle" w="lg" len="lg"/>
            <a:tailEnd type="triangle" w="lg" len="lg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" name="Straight Connector 2"/>
          <p:cNvCxnSpPr/>
          <p:nvPr/>
        </p:nvCxnSpPr>
        <p:spPr>
          <a:xfrm>
            <a:off x="2668905" y="3577590"/>
            <a:ext cx="16510" cy="1203325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6" name="Straight Connector 5"/>
          <p:cNvCxnSpPr/>
          <p:nvPr/>
        </p:nvCxnSpPr>
        <p:spPr>
          <a:xfrm>
            <a:off x="2618740" y="3566795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" name="Straight Connector 6"/>
          <p:cNvCxnSpPr/>
          <p:nvPr/>
        </p:nvCxnSpPr>
        <p:spPr>
          <a:xfrm>
            <a:off x="2602230" y="4770120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9" name="Shape 728"/>
          <p:cNvSpPr txBox="1"/>
          <p:nvPr/>
        </p:nvSpPr>
        <p:spPr>
          <a:xfrm>
            <a:off x="2972435" y="1369060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7030A0"/>
                </a:solidFill>
              </a:rPr>
              <a:t>Depth Decoder</a:t>
            </a:r>
            <a:endParaRPr lang="de-DE" altLang="en-GB" b="1" dirty="0">
              <a:solidFill>
                <a:srgbClr val="7030A0"/>
              </a:solidFill>
            </a:endParaRPr>
          </a:p>
        </p:txBody>
      </p:sp>
      <p:sp>
        <p:nvSpPr>
          <p:cNvPr id="11" name="Shape 728"/>
          <p:cNvSpPr txBox="1"/>
          <p:nvPr/>
        </p:nvSpPr>
        <p:spPr>
          <a:xfrm>
            <a:off x="695960" y="1334135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1">
                    <a:lumMod val="90000"/>
                  </a:schemeClr>
                </a:solidFill>
              </a:rPr>
              <a:t>Encoder</a:t>
            </a:r>
            <a:endParaRPr lang="de-DE" altLang="en-GB" b="1" dirty="0">
              <a:solidFill>
                <a:schemeClr val="accent1">
                  <a:lumMod val="90000"/>
                </a:schemeClr>
              </a:solidFill>
            </a:endParaRPr>
          </a:p>
        </p:txBody>
      </p:sp>
      <p:sp>
        <p:nvSpPr>
          <p:cNvPr id="43" name="Shape 723"/>
          <p:cNvSpPr txBox="1"/>
          <p:nvPr/>
        </p:nvSpPr>
        <p:spPr>
          <a:xfrm>
            <a:off x="245110" y="1558290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colors</a:t>
            </a:r>
            <a:endParaRPr lang="de-DE" altLang="en-GB" dirty="0">
              <a:solidFill>
                <a:srgbClr val="CCCCCC"/>
              </a:solidFill>
            </a:endParaRPr>
          </a:p>
        </p:txBody>
      </p:sp>
      <p:pic>
        <p:nvPicPr>
          <p:cNvPr id="44" name="Shape 685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80837" y="194836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Shape 692"/>
          <p:cNvSpPr txBox="1"/>
          <p:nvPr/>
        </p:nvSpPr>
        <p:spPr>
          <a:xfrm>
            <a:off x="638277" y="1931477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</p:txBody>
      </p:sp>
      <p:cxnSp>
        <p:nvCxnSpPr>
          <p:cNvPr id="46" name="Elbow Connector 45"/>
          <p:cNvCxnSpPr>
            <a:stCxn id="688" idx="3"/>
            <a:endCxn id="691" idx="0"/>
          </p:cNvCxnSpPr>
          <p:nvPr/>
        </p:nvCxnSpPr>
        <p:spPr>
          <a:xfrm>
            <a:off x="4991735" y="2250440"/>
            <a:ext cx="426720" cy="1137285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7" name="Elbow Connector 46"/>
          <p:cNvCxnSpPr>
            <a:stCxn id="21" idx="2"/>
            <a:endCxn id="691" idx="4"/>
          </p:cNvCxnSpPr>
          <p:nvPr/>
        </p:nvCxnSpPr>
        <p:spPr>
          <a:xfrm rot="5400000" flipH="1" flipV="1">
            <a:off x="2452688" y="2133918"/>
            <a:ext cx="1402080" cy="4529455"/>
          </a:xfrm>
          <a:prstGeom prst="bentConnector3">
            <a:avLst>
              <a:gd name="adj1" fmla="val -31431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48" name="Shape 700"/>
          <p:cNvSpPr txBox="1"/>
          <p:nvPr/>
        </p:nvSpPr>
        <p:spPr>
          <a:xfrm>
            <a:off x="496570" y="304736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+1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49" name="Shape 717"/>
          <p:cNvSpPr/>
          <p:nvPr/>
        </p:nvSpPr>
        <p:spPr>
          <a:xfrm>
            <a:off x="142240" y="2957195"/>
            <a:ext cx="1562735" cy="212598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5" name="Cube 4"/>
          <p:cNvSpPr/>
          <p:nvPr/>
        </p:nvSpPr>
        <p:spPr>
          <a:xfrm>
            <a:off x="3659505" y="1817370"/>
            <a:ext cx="403860" cy="930910"/>
          </a:xfrm>
          <a:prstGeom prst="cube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hape 728"/>
          <p:cNvSpPr txBox="1"/>
          <p:nvPr/>
        </p:nvSpPr>
        <p:spPr>
          <a:xfrm>
            <a:off x="3194685" y="2640965"/>
            <a:ext cx="227584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92D050"/>
                </a:solidFill>
                <a:sym typeface="+mn-ea"/>
              </a:rPr>
              <a:t>normal to disparity</a:t>
            </a:r>
            <a:endParaRPr lang="de-DE" altLang="en-GB" b="1" dirty="0">
              <a:solidFill>
                <a:srgbClr val="92D050"/>
              </a:solidFill>
              <a:sym typeface="+mn-ea"/>
            </a:endParaRPr>
          </a:p>
        </p:txBody>
      </p:sp>
      <p:cxnSp>
        <p:nvCxnSpPr>
          <p:cNvPr id="12" name="Elbow Connector 11"/>
          <p:cNvCxnSpPr/>
          <p:nvPr/>
        </p:nvCxnSpPr>
        <p:spPr>
          <a:xfrm rot="5400000">
            <a:off x="5375910" y="2318385"/>
            <a:ext cx="1111885" cy="102616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3" name="Shape 728"/>
          <p:cNvSpPr txBox="1"/>
          <p:nvPr/>
        </p:nvSpPr>
        <p:spPr>
          <a:xfrm>
            <a:off x="2915920" y="1358265"/>
            <a:ext cx="227584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7030A0"/>
                </a:solidFill>
                <a:sym typeface="+mn-ea"/>
              </a:rPr>
              <a:t>Normal Decoder</a:t>
            </a:r>
            <a:endParaRPr lang="de-DE" altLang="en-GB" b="1" dirty="0">
              <a:solidFill>
                <a:srgbClr val="7030A0"/>
              </a:solidFill>
              <a:sym typeface="+mn-ea"/>
            </a:endParaRPr>
          </a:p>
        </p:txBody>
      </p:sp>
      <p:cxnSp>
        <p:nvCxnSpPr>
          <p:cNvPr id="15" name="Shape 696"/>
          <p:cNvCxnSpPr/>
          <p:nvPr/>
        </p:nvCxnSpPr>
        <p:spPr>
          <a:xfrm>
            <a:off x="4063365" y="2264410"/>
            <a:ext cx="725170" cy="1143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6" name="Shape 694"/>
          <p:cNvCxnSpPr/>
          <p:nvPr/>
        </p:nvCxnSpPr>
        <p:spPr>
          <a:xfrm>
            <a:off x="3227705" y="2253615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7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120694 0.000000 " pathEditMode="relative" rAng="0" ptsTypes="">
                                      <p:cBhvr>
                                        <p:cTn id="12" dur="2000" fill="hold"/>
                                        <p:tgtEl>
                                          <p:spTgt spid="6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0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1" fill="hold" grpId="7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1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7" grpId="0" animBg="1"/>
      <p:bldP spid="687" grpId="1" animBg="1"/>
      <p:bldP spid="687" grpId="2" animBg="1"/>
      <p:bldP spid="687" grpId="3" animBg="1"/>
      <p:bldP spid="687" grpId="4" animBg="1"/>
      <p:bldP spid="728" grpId="0"/>
      <p:bldP spid="9" grpId="0"/>
      <p:bldP spid="9" grpId="1"/>
      <p:bldP spid="9" grpId="2"/>
      <p:bldP spid="9" grpId="3"/>
      <p:bldP spid="9" grpId="4"/>
      <p:bldP spid="9" grpId="5"/>
      <p:bldP spid="9" grpId="6"/>
      <p:bldP spid="9" grpId="7"/>
      <p:bldP spid="11" grpId="0"/>
      <p:bldP spid="11" grpId="1"/>
      <p:bldP spid="11" grpId="2"/>
      <p:bldP spid="11" grpId="3"/>
      <p:bldP spid="11" grpId="4"/>
      <p:bldP spid="43" grpId="0"/>
      <p:bldP spid="43" grpId="1"/>
      <p:bldP spid="43" grpId="2"/>
      <p:bldP spid="45" grpId="0"/>
      <p:bldP spid="45" grpId="1"/>
      <p:bldP spid="45" grpId="2"/>
      <p:bldP spid="5" grpId="0" bldLvl="0" animBg="1"/>
      <p:bldP spid="10" grpId="0"/>
      <p:bldP spid="10" grpId="1"/>
      <p:bldP spid="10" grpId="2"/>
      <p:bldP spid="10" grpId="3"/>
      <p:bldP spid="10" grpId="4"/>
      <p:bldP spid="10" grpId="5"/>
      <p:bldP spid="10" grpId="6"/>
      <p:bldP spid="10" grpId="7"/>
      <p:bldP spid="13" grpId="0"/>
      <p:bldP spid="13" grpId="1"/>
      <p:bldP spid="13" grpId="2"/>
      <p:bldP spid="13" grpId="3"/>
      <p:bldP spid="13" grpId="4"/>
      <p:bldP spid="13" grpId="5"/>
      <p:bldP spid="13" grpId="6"/>
      <p:bldP spid="13" grpId="7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390525" y="1685925"/>
            <a:ext cx="2322195" cy="4427855"/>
            <a:chOff x="1814072" y="3582018"/>
            <a:chExt cx="2357804" cy="2640527"/>
          </a:xfrm>
        </p:grpSpPr>
        <p:sp>
          <p:nvSpPr>
            <p:cNvPr id="28" name="Rectangle 27"/>
            <p:cNvSpPr/>
            <p:nvPr/>
          </p:nvSpPr>
          <p:spPr>
            <a:xfrm>
              <a:off x="1814072" y="3674794"/>
              <a:ext cx="2357804" cy="25477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graphicFrame>
        <p:nvGraphicFramePr>
          <p:cNvPr id="14" name="Chart 4"/>
          <p:cNvGraphicFramePr/>
          <p:nvPr/>
        </p:nvGraphicFramePr>
        <p:xfrm>
          <a:off x="235739" y="3736417"/>
          <a:ext cx="2462757" cy="23406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err="1">
                <a:sym typeface="+mn-ea"/>
              </a:rPr>
              <a:t>Improvements</a:t>
            </a:r>
            <a:br>
              <a:rPr lang="en-US" err="1">
                <a:sym typeface="+mn-ea"/>
              </a:rPr>
            </a:br>
            <a:r>
              <a:rPr lang="en-US" sz="2000" err="1">
                <a:sym typeface="+mn-ea"/>
              </a:rPr>
              <a:t>I</a:t>
            </a:r>
            <a:r>
              <a:rPr lang="de-DE" altLang="en-US" sz="2000" err="1">
                <a:sym typeface="+mn-ea"/>
              </a:rPr>
              <a:t>teration I: Normal 2 Depth Block</a:t>
            </a:r>
            <a:endParaRPr lang="de-DE" altLang="en-US" sz="2000" err="1"/>
          </a:p>
        </p:txBody>
      </p:sp>
      <p:graphicFrame>
        <p:nvGraphicFramePr>
          <p:cNvPr id="12" name="Chart 2"/>
          <p:cNvGraphicFramePr/>
          <p:nvPr/>
        </p:nvGraphicFramePr>
        <p:xfrm>
          <a:off x="2976880" y="1685925"/>
          <a:ext cx="5919470" cy="46081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3" name="TextBox 18"/>
          <p:cNvSpPr txBox="1"/>
          <p:nvPr/>
        </p:nvSpPr>
        <p:spPr>
          <a:xfrm>
            <a:off x="466725" y="1948945"/>
            <a:ext cx="2167256" cy="1767205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sz="2000" b="1" dirty="0"/>
              <a:t>Testing:</a:t>
            </a:r>
            <a:br>
              <a:rPr lang="de-DE" altLang="en-US" sz="2000" b="1" dirty="0"/>
            </a:br>
            <a:r>
              <a:rPr lang="de-DE" altLang="en-US" sz="2000" b="1" dirty="0"/>
              <a:t>Abs. rel. Error</a:t>
            </a:r>
            <a:endParaRPr lang="de-DE" altLang="en-US" sz="20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/>
              <a:t>Baseline: 0.115 </a:t>
            </a:r>
            <a:endParaRPr lang="de-DE" sz="1600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 err="1"/>
              <a:t>Current</a:t>
            </a:r>
            <a:r>
              <a:rPr lang="de-DE" sz="1600" dirty="0"/>
              <a:t>: 0.123 </a:t>
            </a:r>
            <a:endParaRPr lang="de-DE" sz="1600" dirty="0"/>
          </a:p>
        </p:txBody>
      </p:sp>
      <p:sp>
        <p:nvSpPr>
          <p:cNvPr id="3" name="Текст 7"/>
          <p:cNvSpPr txBox="1"/>
          <p:nvPr/>
        </p:nvSpPr>
        <p:spPr>
          <a:xfrm>
            <a:off x="671830" y="4795520"/>
            <a:ext cx="1734185" cy="523875"/>
          </a:xfrm>
          <a:prstGeom prst="rect">
            <a:avLst/>
          </a:prstGeom>
        </p:spPr>
        <p:txBody>
          <a:bodyPr tIns="0" anchor="ctr" anchorCtr="0">
            <a:noAutofit/>
          </a:bodyPr>
          <a:lstStyle>
            <a:lvl1pPr marL="0" marR="0" indent="0" algn="ctr" defTabSz="913765" rtl="0" eaLnBrk="1" fontAlgn="auto" latinLnBrk="0" hangingPunct="1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1800" b="0" i="0" kern="1200" baseline="0">
                <a:solidFill>
                  <a:schemeClr val="tx1"/>
                </a:solidFill>
                <a:latin typeface="+mj-lt"/>
                <a:ea typeface="Source Sans Pro" charset="0"/>
                <a:cs typeface="Source Sans Pro" charset="0"/>
              </a:defRPr>
            </a:lvl1pPr>
            <a:lvl2pPr marL="6858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4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  <a:lvl3pPr marL="11430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0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3pPr>
            <a:lvl4pPr marL="1600200" indent="-22860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de-DE" altLang="en-US" sz="2800" b="1" dirty="0">
                <a:latin typeface="Open Sans" charset="0"/>
                <a:ea typeface="Open Sans" charset="0"/>
                <a:cs typeface="Open Sans" charset="0"/>
              </a:rPr>
              <a:t>+6,9</a:t>
            </a:r>
            <a:r>
              <a:rPr lang="en-US" sz="2800" b="1" dirty="0">
                <a:latin typeface="Open Sans" charset="0"/>
                <a:ea typeface="Open Sans" charset="0"/>
                <a:cs typeface="Open Sans" charset="0"/>
              </a:rPr>
              <a:t>%</a:t>
            </a:r>
            <a:endParaRPr lang="en-US" sz="2800" b="1" dirty="0">
              <a:latin typeface="Open Sans" charset="0"/>
              <a:ea typeface="Open Sans" charset="0"/>
              <a:cs typeface="Open Sans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3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8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390525" y="1685925"/>
            <a:ext cx="2322195" cy="4427855"/>
            <a:chOff x="1814072" y="3582018"/>
            <a:chExt cx="2357804" cy="2640527"/>
          </a:xfrm>
        </p:grpSpPr>
        <p:sp>
          <p:nvSpPr>
            <p:cNvPr id="28" name="Rectangle 27"/>
            <p:cNvSpPr/>
            <p:nvPr/>
          </p:nvSpPr>
          <p:spPr>
            <a:xfrm>
              <a:off x="1814072" y="3674794"/>
              <a:ext cx="2357804" cy="25477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graphicFrame>
        <p:nvGraphicFramePr>
          <p:cNvPr id="7" name="Chart 4"/>
          <p:cNvGraphicFramePr/>
          <p:nvPr/>
        </p:nvGraphicFramePr>
        <p:xfrm>
          <a:off x="196850" y="3798570"/>
          <a:ext cx="2371090" cy="23660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err="1">
                <a:sym typeface="+mn-ea"/>
              </a:rPr>
              <a:t>Improvements</a:t>
            </a:r>
            <a:br>
              <a:rPr lang="en-US" err="1">
                <a:sym typeface="+mn-ea"/>
              </a:rPr>
            </a:br>
            <a:r>
              <a:rPr lang="en-US" sz="2000" err="1">
                <a:sym typeface="+mn-ea"/>
              </a:rPr>
              <a:t>I</a:t>
            </a:r>
            <a:r>
              <a:rPr lang="de-DE" altLang="en-US" sz="2000" err="1">
                <a:sym typeface="+mn-ea"/>
              </a:rPr>
              <a:t>teration II: 4 Ch + N2D Block</a:t>
            </a:r>
            <a:endParaRPr lang="de-DE" altLang="en-US" sz="2000" err="1"/>
          </a:p>
        </p:txBody>
      </p:sp>
      <p:graphicFrame>
        <p:nvGraphicFramePr>
          <p:cNvPr id="3" name="Chart 2"/>
          <p:cNvGraphicFramePr/>
          <p:nvPr/>
        </p:nvGraphicFramePr>
        <p:xfrm>
          <a:off x="3023235" y="1505585"/>
          <a:ext cx="5919470" cy="46081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" name="Текст 7"/>
          <p:cNvSpPr txBox="1"/>
          <p:nvPr/>
        </p:nvSpPr>
        <p:spPr>
          <a:xfrm>
            <a:off x="605790" y="4719320"/>
            <a:ext cx="1734185" cy="523875"/>
          </a:xfrm>
          <a:prstGeom prst="rect">
            <a:avLst/>
          </a:prstGeom>
        </p:spPr>
        <p:txBody>
          <a:bodyPr tIns="0" anchor="ctr" anchorCtr="0">
            <a:noAutofit/>
          </a:bodyPr>
          <a:lstStyle>
            <a:lvl1pPr marL="0" marR="0" indent="0" algn="ctr" defTabSz="913765" rtl="0" eaLnBrk="1" fontAlgn="auto" latinLnBrk="0" hangingPunct="1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1800" b="0" i="0" kern="1200" baseline="0">
                <a:solidFill>
                  <a:schemeClr val="tx1"/>
                </a:solidFill>
                <a:latin typeface="+mj-lt"/>
                <a:ea typeface="Source Sans Pro" charset="0"/>
                <a:cs typeface="Source Sans Pro" charset="0"/>
              </a:defRPr>
            </a:lvl1pPr>
            <a:lvl2pPr marL="6858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4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  <a:lvl3pPr marL="11430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0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3pPr>
            <a:lvl4pPr marL="1600200" indent="-22860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de-DE" altLang="en-US" sz="2800" b="1" dirty="0">
                <a:latin typeface="Open Sans" charset="0"/>
                <a:ea typeface="Open Sans" charset="0"/>
                <a:cs typeface="Open Sans" charset="0"/>
              </a:rPr>
              <a:t>+23</a:t>
            </a:r>
            <a:r>
              <a:rPr lang="en-US" sz="2800" b="1" dirty="0">
                <a:latin typeface="Open Sans" charset="0"/>
                <a:ea typeface="Open Sans" charset="0"/>
                <a:cs typeface="Open Sans" charset="0"/>
              </a:rPr>
              <a:t>%</a:t>
            </a:r>
            <a:endParaRPr lang="en-US" sz="2800" b="1" dirty="0"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1" name="TextBox 18"/>
          <p:cNvSpPr txBox="1"/>
          <p:nvPr/>
        </p:nvSpPr>
        <p:spPr>
          <a:xfrm>
            <a:off x="466725" y="1948945"/>
            <a:ext cx="2167256" cy="1767205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sz="2000" b="1" dirty="0"/>
              <a:t>Testing:</a:t>
            </a:r>
            <a:br>
              <a:rPr lang="de-DE" altLang="en-US" sz="2000" b="1" dirty="0"/>
            </a:br>
            <a:r>
              <a:rPr lang="de-DE" altLang="en-US" sz="2000" b="1" dirty="0"/>
              <a:t>Abs. rel. Error</a:t>
            </a:r>
            <a:endParaRPr lang="de-DE" altLang="en-US" sz="20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/>
              <a:t>Baseline: 0.115 </a:t>
            </a:r>
            <a:endParaRPr lang="de-DE" sz="1600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 err="1"/>
              <a:t>Current</a:t>
            </a:r>
            <a:r>
              <a:rPr lang="de-DE" sz="1600" dirty="0"/>
              <a:t> 0.142</a:t>
            </a:r>
            <a:endParaRPr lang="de-DE" sz="16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3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8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/Users/felix/Desktop/Bildschirmfoto 2020-02-11 um 13.12.13.pngBildschirmfoto 2020-02-11 um 13.12.13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409893" y="1835785"/>
            <a:ext cx="967105" cy="869315"/>
          </a:xfrm>
          <a:prstGeom prst="rect">
            <a:avLst/>
          </a:prstGeom>
        </p:spPr>
      </p:pic>
      <p:sp>
        <p:nvSpPr>
          <p:cNvPr id="14" name="Shape 723"/>
          <p:cNvSpPr txBox="1"/>
          <p:nvPr/>
        </p:nvSpPr>
        <p:spPr>
          <a:xfrm>
            <a:off x="229235" y="1810385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Superpixel</a:t>
            </a:r>
            <a:endParaRPr lang="de-DE" altLang="en-GB" dirty="0">
              <a:solidFill>
                <a:srgbClr val="CCCCCC"/>
              </a:solidFill>
            </a:endParaRPr>
          </a:p>
        </p:txBody>
      </p:sp>
      <p:pic>
        <p:nvPicPr>
          <p:cNvPr id="44" name="Shape 685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39562" y="184422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80670" y="495935"/>
            <a:ext cx="6642117" cy="838200"/>
          </a:xfrm>
        </p:spPr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>
                <a:sym typeface="+mn-ea"/>
              </a:rPr>
              <a:t>3 . Improvements</a:t>
            </a:r>
            <a:r>
              <a:rPr lang="de-DE" altLang="en-US" sz="2000">
                <a:sym typeface="+mn-ea"/>
              </a:rPr>
              <a:t> </a:t>
            </a:r>
            <a:br>
              <a:rPr lang="de-DE" altLang="en-US" sz="2000">
                <a:sym typeface="+mn-ea"/>
              </a:rPr>
            </a:br>
            <a:r>
              <a:rPr lang="de-DE" altLang="en-US" sz="2000">
                <a:sym typeface="+mn-ea"/>
              </a:rPr>
              <a:t>      Iteration  III: Superpixel in Loss Function</a:t>
            </a:r>
            <a:endParaRPr lang="de-DE" sz="2000" dirty="0"/>
          </a:p>
        </p:txBody>
      </p:sp>
      <p:sp>
        <p:nvSpPr>
          <p:cNvPr id="687" name="Shape 687"/>
          <p:cNvSpPr/>
          <p:nvPr/>
        </p:nvSpPr>
        <p:spPr>
          <a:xfrm rot="16200000">
            <a:off x="2125700" y="2418932"/>
            <a:ext cx="1068200" cy="1126975"/>
          </a:xfrm>
          <a:prstGeom prst="flowChartCollate">
            <a:avLst/>
          </a:prstGeom>
          <a:noFill/>
          <a:ln w="38100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pic>
        <p:nvPicPr>
          <p:cNvPr id="688" name="Shape 688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3693555" y="2543027"/>
            <a:ext cx="1318563" cy="8654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" name="Straight Connector 17"/>
          <p:cNvCxnSpPr/>
          <p:nvPr/>
        </p:nvCxnSpPr>
        <p:spPr>
          <a:xfrm rot="5400000" flipV="1">
            <a:off x="2106930" y="243395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>
            <a:off x="1562100" y="299466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5400000" flipH="1" flipV="1">
            <a:off x="2099310" y="297624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Shape 694"/>
          <p:cNvCxnSpPr/>
          <p:nvPr/>
        </p:nvCxnSpPr>
        <p:spPr>
          <a:xfrm>
            <a:off x="1557655" y="3030855"/>
            <a:ext cx="50990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4" name="Shape 694"/>
          <p:cNvCxnSpPr>
            <a:endCxn id="688" idx="1"/>
          </p:cNvCxnSpPr>
          <p:nvPr/>
        </p:nvCxnSpPr>
        <p:spPr>
          <a:xfrm>
            <a:off x="3248025" y="2966085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" name="Shape 728"/>
          <p:cNvSpPr txBox="1"/>
          <p:nvPr/>
        </p:nvSpPr>
        <p:spPr>
          <a:xfrm>
            <a:off x="2992755" y="2081530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7030A0"/>
                </a:solidFill>
              </a:rPr>
              <a:t>Depth Decoder</a:t>
            </a:r>
            <a:endParaRPr lang="de-DE" altLang="en-GB" b="1" dirty="0">
              <a:solidFill>
                <a:srgbClr val="7030A0"/>
              </a:solidFill>
            </a:endParaRPr>
          </a:p>
        </p:txBody>
      </p:sp>
      <p:sp>
        <p:nvSpPr>
          <p:cNvPr id="11" name="Shape 728"/>
          <p:cNvSpPr txBox="1"/>
          <p:nvPr/>
        </p:nvSpPr>
        <p:spPr>
          <a:xfrm>
            <a:off x="1490345" y="1334135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1">
                    <a:lumMod val="90000"/>
                  </a:schemeClr>
                </a:solidFill>
              </a:rPr>
              <a:t>Encoder</a:t>
            </a:r>
            <a:endParaRPr lang="de-DE" altLang="en-GB" b="1" dirty="0">
              <a:solidFill>
                <a:schemeClr val="accent1">
                  <a:lumMod val="90000"/>
                </a:schemeClr>
              </a:solidFill>
            </a:endParaRPr>
          </a:p>
        </p:txBody>
      </p:sp>
      <p:sp>
        <p:nvSpPr>
          <p:cNvPr id="43" name="Shape 723"/>
          <p:cNvSpPr txBox="1"/>
          <p:nvPr/>
        </p:nvSpPr>
        <p:spPr>
          <a:xfrm>
            <a:off x="157480" y="2640965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RGB</a:t>
            </a:r>
            <a:endParaRPr lang="de-DE" altLang="en-GB" dirty="0">
              <a:solidFill>
                <a:srgbClr val="CCCCCC"/>
              </a:solidFill>
            </a:endParaRPr>
          </a:p>
        </p:txBody>
      </p:sp>
      <p:cxnSp>
        <p:nvCxnSpPr>
          <p:cNvPr id="46" name="Elbow Connector 45"/>
          <p:cNvCxnSpPr>
            <a:stCxn id="688" idx="3"/>
            <a:endCxn id="15" idx="0"/>
          </p:cNvCxnSpPr>
          <p:nvPr/>
        </p:nvCxnSpPr>
        <p:spPr>
          <a:xfrm>
            <a:off x="5012055" y="2976245"/>
            <a:ext cx="406400" cy="1010285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5" name="Shape 691"/>
          <p:cNvSpPr/>
          <p:nvPr/>
        </p:nvSpPr>
        <p:spPr>
          <a:xfrm>
            <a:off x="5263647" y="3986805"/>
            <a:ext cx="309900" cy="309900"/>
          </a:xfrm>
          <a:prstGeom prst="flowChartSummingJunction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cxnSp>
        <p:nvCxnSpPr>
          <p:cNvPr id="16" name="Shape 695"/>
          <p:cNvCxnSpPr>
            <a:endCxn id="15" idx="2"/>
          </p:cNvCxnSpPr>
          <p:nvPr/>
        </p:nvCxnSpPr>
        <p:spPr>
          <a:xfrm flipV="1">
            <a:off x="4142740" y="4141470"/>
            <a:ext cx="1120775" cy="1778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1" name="Shape 696"/>
          <p:cNvCxnSpPr/>
          <p:nvPr/>
        </p:nvCxnSpPr>
        <p:spPr>
          <a:xfrm>
            <a:off x="5582838" y="4149139"/>
            <a:ext cx="296700" cy="570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22" name="Shape 699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29402" y="4987787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Shape 700"/>
          <p:cNvSpPr txBox="1"/>
          <p:nvPr/>
        </p:nvSpPr>
        <p:spPr>
          <a:xfrm>
            <a:off x="499110" y="497141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-1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24" name="Shape 707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5962237" y="3709072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Shape 711"/>
          <p:cNvSpPr txBox="1"/>
          <p:nvPr/>
        </p:nvSpPr>
        <p:spPr>
          <a:xfrm>
            <a:off x="6320312" y="370062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0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35" name="Shape 715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7577237" y="370908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Shape 716"/>
          <p:cNvSpPr txBox="1"/>
          <p:nvPr/>
        </p:nvSpPr>
        <p:spPr>
          <a:xfrm>
            <a:off x="7955632" y="369283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  <a:sym typeface="+mn-ea"/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42" name="Shape 717"/>
          <p:cNvSpPr/>
          <p:nvPr/>
        </p:nvSpPr>
        <p:spPr>
          <a:xfrm>
            <a:off x="5862320" y="3545205"/>
            <a:ext cx="3154680" cy="118364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49" name="Shape 718"/>
          <p:cNvSpPr txBox="1"/>
          <p:nvPr/>
        </p:nvSpPr>
        <p:spPr>
          <a:xfrm>
            <a:off x="6143715" y="3049728"/>
            <a:ext cx="1136700" cy="46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2400" b="1">
                <a:solidFill>
                  <a:srgbClr val="6AA84F"/>
                </a:solidFill>
              </a:rPr>
              <a:t>Loss</a:t>
            </a:r>
            <a:endParaRPr lang="en-GB" sz="2400" b="1">
              <a:solidFill>
                <a:srgbClr val="6AA84F"/>
              </a:solidFill>
            </a:endParaRPr>
          </a:p>
        </p:txBody>
      </p:sp>
      <p:cxnSp>
        <p:nvCxnSpPr>
          <p:cNvPr id="50" name="Shape 719"/>
          <p:cNvCxnSpPr/>
          <p:nvPr/>
        </p:nvCxnSpPr>
        <p:spPr>
          <a:xfrm>
            <a:off x="7439660" y="3545205"/>
            <a:ext cx="0" cy="1183640"/>
          </a:xfrm>
          <a:prstGeom prst="straightConnector1">
            <a:avLst/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52" name="Shape 725"/>
          <p:cNvSpPr txBox="1"/>
          <p:nvPr/>
        </p:nvSpPr>
        <p:spPr>
          <a:xfrm>
            <a:off x="6229985" y="4914265"/>
            <a:ext cx="96012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Output</a:t>
            </a:r>
            <a:endParaRPr lang="en-GB">
              <a:solidFill>
                <a:srgbClr val="CCCC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image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53" name="Shape 726"/>
          <p:cNvSpPr txBox="1"/>
          <p:nvPr/>
        </p:nvSpPr>
        <p:spPr>
          <a:xfrm>
            <a:off x="7715885" y="4822825"/>
            <a:ext cx="10833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Target</a:t>
            </a:r>
            <a:endParaRPr lang="en-GB">
              <a:solidFill>
                <a:srgbClr val="CCCC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image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54" name="Shape 727"/>
          <p:cNvSpPr txBox="1"/>
          <p:nvPr/>
        </p:nvSpPr>
        <p:spPr>
          <a:xfrm>
            <a:off x="4218305" y="4349750"/>
            <a:ext cx="10452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DIBR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55" name="Shape 728"/>
          <p:cNvSpPr txBox="1"/>
          <p:nvPr/>
        </p:nvSpPr>
        <p:spPr>
          <a:xfrm>
            <a:off x="3674295" y="3525455"/>
            <a:ext cx="1317338" cy="39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Pose</a:t>
            </a:r>
            <a:endParaRPr lang="de-DE" altLang="en-GB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56" name="Shape 699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29402" y="4148317"/>
            <a:ext cx="1318550" cy="8654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7" name="Straight Connector 56"/>
          <p:cNvCxnSpPr/>
          <p:nvPr/>
        </p:nvCxnSpPr>
        <p:spPr>
          <a:xfrm rot="5400000" flipV="1">
            <a:off x="2094865" y="361124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rot="5400000">
            <a:off x="1533525" y="41541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rot="5400000" flipH="1" flipV="1">
            <a:off x="2062480" y="4137660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rot="5400000" flipV="1">
            <a:off x="2070100" y="482536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rot="5400000">
            <a:off x="1525270" y="53860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rot="5400000" flipH="1" flipV="1">
            <a:off x="2062480" y="536765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3" name="Shape 694"/>
          <p:cNvCxnSpPr/>
          <p:nvPr/>
        </p:nvCxnSpPr>
        <p:spPr>
          <a:xfrm>
            <a:off x="1687830" y="4156075"/>
            <a:ext cx="363220" cy="381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4" name="Shape 694"/>
          <p:cNvCxnSpPr/>
          <p:nvPr/>
        </p:nvCxnSpPr>
        <p:spPr>
          <a:xfrm>
            <a:off x="1687830" y="5374005"/>
            <a:ext cx="38798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5" name="Straight Connector 64"/>
          <p:cNvCxnSpPr/>
          <p:nvPr/>
        </p:nvCxnSpPr>
        <p:spPr>
          <a:xfrm rot="5400000" flipV="1">
            <a:off x="3620770" y="3601085"/>
            <a:ext cx="529590" cy="56769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rot="5400000">
            <a:off x="3067685" y="4142105"/>
            <a:ext cx="106807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rot="5400000" flipH="1" flipV="1">
            <a:off x="3592195" y="4144010"/>
            <a:ext cx="538480" cy="561975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8" name="Shape 694"/>
          <p:cNvCxnSpPr/>
          <p:nvPr/>
        </p:nvCxnSpPr>
        <p:spPr>
          <a:xfrm>
            <a:off x="2707005" y="4159250"/>
            <a:ext cx="873760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9" name="Straight Arrow Connector 68"/>
          <p:cNvCxnSpPr/>
          <p:nvPr/>
        </p:nvCxnSpPr>
        <p:spPr>
          <a:xfrm>
            <a:off x="2536825" y="4296410"/>
            <a:ext cx="0" cy="916305"/>
          </a:xfrm>
          <a:prstGeom prst="straightConnector1">
            <a:avLst/>
          </a:prstGeom>
          <a:ln>
            <a:solidFill>
              <a:schemeClr val="bg2"/>
            </a:solidFill>
            <a:headEnd type="triangle" w="lg" len="lg"/>
            <a:tailEnd type="triangle" w="lg" len="lg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2668905" y="4176395"/>
            <a:ext cx="16510" cy="1203325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1" name="Straight Connector 70"/>
          <p:cNvCxnSpPr/>
          <p:nvPr/>
        </p:nvCxnSpPr>
        <p:spPr>
          <a:xfrm>
            <a:off x="2618740" y="4165600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2" name="Straight Connector 71"/>
          <p:cNvCxnSpPr/>
          <p:nvPr/>
        </p:nvCxnSpPr>
        <p:spPr>
          <a:xfrm>
            <a:off x="2602230" y="5368925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4" name="Elbow Connector 73"/>
          <p:cNvCxnSpPr>
            <a:stCxn id="78" idx="2"/>
          </p:cNvCxnSpPr>
          <p:nvPr/>
        </p:nvCxnSpPr>
        <p:spPr>
          <a:xfrm rot="5400000" flipH="1" flipV="1">
            <a:off x="2298700" y="2921635"/>
            <a:ext cx="1744980" cy="4494530"/>
          </a:xfrm>
          <a:prstGeom prst="bentConnector4">
            <a:avLst>
              <a:gd name="adj1" fmla="val -6841"/>
              <a:gd name="adj2" fmla="val 100141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75" name="Shape 700"/>
          <p:cNvSpPr txBox="1"/>
          <p:nvPr/>
        </p:nvSpPr>
        <p:spPr>
          <a:xfrm>
            <a:off x="496570" y="414845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+1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78" name="Shape 717"/>
          <p:cNvSpPr/>
          <p:nvPr/>
        </p:nvSpPr>
        <p:spPr>
          <a:xfrm>
            <a:off x="142240" y="3915410"/>
            <a:ext cx="1562735" cy="212598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79" name="Shape 717"/>
          <p:cNvSpPr/>
          <p:nvPr/>
        </p:nvSpPr>
        <p:spPr>
          <a:xfrm>
            <a:off x="229870" y="1811020"/>
            <a:ext cx="1327785" cy="90170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723" name="Shape 723"/>
          <p:cNvSpPr txBox="1"/>
          <p:nvPr/>
        </p:nvSpPr>
        <p:spPr>
          <a:xfrm>
            <a:off x="2465070" y="5774690"/>
            <a:ext cx="2506345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augmented images</a:t>
            </a:r>
            <a:endParaRPr lang="de-DE" altLang="en-GB" dirty="0">
              <a:solidFill>
                <a:srgbClr val="CCCCCC"/>
              </a:solidFill>
            </a:endParaRPr>
          </a:p>
        </p:txBody>
      </p:sp>
      <p:sp>
        <p:nvSpPr>
          <p:cNvPr id="4" name="Shape 717"/>
          <p:cNvSpPr/>
          <p:nvPr/>
        </p:nvSpPr>
        <p:spPr>
          <a:xfrm>
            <a:off x="213360" y="2727325"/>
            <a:ext cx="1327785" cy="90170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cxnSp>
        <p:nvCxnSpPr>
          <p:cNvPr id="12" name="Elbow Connector 11"/>
          <p:cNvCxnSpPr>
            <a:endCxn id="42" idx="0"/>
          </p:cNvCxnSpPr>
          <p:nvPr/>
        </p:nvCxnSpPr>
        <p:spPr>
          <a:xfrm>
            <a:off x="1557655" y="2125345"/>
            <a:ext cx="5882005" cy="1419860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69 0.000186 L 0.001041 0.126297 " pathEditMode="relative" rAng="0" ptsTypes="">
                                      <p:cBhvr>
                                        <p:cTn id="6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-0.003888 L 0.000000 0.124538 " pathEditMode="relative" rAng="0" ptsTypes="">
                                      <p:cBhvr>
                                        <p:cTn id="8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4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4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00000 -0.054815 " pathEditMode="relative" rAng="0" ptsTypes="">
                                      <p:cBhvr>
                                        <p:cTn id="10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4" grpId="1"/>
      <p:bldP spid="14" grpId="2"/>
      <p:bldP spid="14" grpId="3"/>
      <p:bldP spid="687" grpId="0" animBg="1"/>
      <p:bldP spid="687" grpId="1" animBg="1"/>
      <p:bldP spid="687" grpId="2" animBg="1"/>
      <p:bldP spid="687" grpId="3" animBg="1"/>
      <p:bldP spid="687" grpId="4" animBg="1"/>
      <p:bldP spid="9" grpId="0"/>
      <p:bldP spid="9" grpId="1"/>
      <p:bldP spid="9" grpId="2"/>
      <p:bldP spid="9" grpId="3"/>
      <p:bldP spid="9" grpId="4"/>
      <p:bldP spid="11" grpId="0"/>
      <p:bldP spid="11" grpId="1"/>
      <p:bldP spid="11" grpId="2"/>
      <p:bldP spid="11" grpId="3"/>
      <p:bldP spid="11" grpId="4"/>
      <p:bldP spid="43" grpId="0"/>
      <p:bldP spid="43" grpId="1"/>
      <p:bldP spid="43" grpId="2"/>
      <p:bldP spid="43" grpId="3"/>
      <p:bldP spid="79" grpId="0" bldLvl="0" animBg="1"/>
      <p:bldP spid="4" grpId="0" bldLvl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arallelogram 8"/>
          <p:cNvSpPr/>
          <p:nvPr/>
        </p:nvSpPr>
        <p:spPr>
          <a:xfrm rot="20580000" flipH="1">
            <a:off x="212219" y="3027137"/>
            <a:ext cx="4360545" cy="1199515"/>
          </a:xfrm>
          <a:prstGeom prst="parallelogram">
            <a:avLst>
              <a:gd name="adj" fmla="val 102731"/>
            </a:avLst>
          </a:prstGeom>
          <a:solidFill>
            <a:schemeClr val="accent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en-US">
                <a:sym typeface="+mn-ea"/>
              </a:rPr>
              <a:t>3 . Improvements </a:t>
            </a:r>
            <a:br>
              <a:rPr lang="de-DE" altLang="en-US">
                <a:sym typeface="+mn-ea"/>
              </a:rPr>
            </a:br>
            <a:r>
              <a:rPr lang="de-DE" altLang="en-US">
                <a:sym typeface="+mn-ea"/>
              </a:rPr>
              <a:t>     </a:t>
            </a:r>
            <a:r>
              <a:rPr lang="de-DE" altLang="en-US" sz="2000">
                <a:sym typeface="+mn-ea"/>
              </a:rPr>
              <a:t>Iteration  III: Superpixel in Loss Function</a:t>
            </a:r>
            <a:endParaRPr lang="de-DE" altLang="en-US" sz="2000" dirty="0">
              <a:sym typeface="+mn-ea"/>
            </a:endParaRPr>
          </a:p>
        </p:txBody>
      </p:sp>
      <p:sp>
        <p:nvSpPr>
          <p:cNvPr id="11" name="Content Placeholder 3"/>
          <p:cNvSpPr/>
          <p:nvPr/>
        </p:nvSpPr>
        <p:spPr>
          <a:xfrm>
            <a:off x="358775" y="1525905"/>
            <a:ext cx="7719060" cy="49276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/>
            <a:endParaRPr lang="de-DE" altLang="en-US" b="1"/>
          </a:p>
        </p:txBody>
      </p:sp>
      <p:sp>
        <p:nvSpPr>
          <p:cNvPr id="10" name="Oval 9"/>
          <p:cNvSpPr/>
          <p:nvPr/>
        </p:nvSpPr>
        <p:spPr>
          <a:xfrm>
            <a:off x="1479679" y="3142707"/>
            <a:ext cx="1824990" cy="802005"/>
          </a:xfrm>
          <a:prstGeom prst="ellipse">
            <a:avLst/>
          </a:prstGeom>
          <a:effectLst>
            <a:outerShdw blurRad="50800" dist="1143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>
            <a:off x="1545719" y="3142707"/>
            <a:ext cx="1028700" cy="509905"/>
          </a:xfrm>
          <a:custGeom>
            <a:avLst/>
            <a:gdLst>
              <a:gd name="connisteX0" fmla="*/ 0 w 1028700"/>
              <a:gd name="connsiteY0" fmla="*/ 509905 h 509905"/>
              <a:gd name="connisteX1" fmla="*/ 941070 w 1028700"/>
              <a:gd name="connsiteY1" fmla="*/ 457200 h 509905"/>
              <a:gd name="connisteX2" fmla="*/ 721360 w 1028700"/>
              <a:gd name="connsiteY2" fmla="*/ 228600 h 509905"/>
              <a:gd name="connisteX3" fmla="*/ 1020445 w 1028700"/>
              <a:gd name="connsiteY3" fmla="*/ 8255 h 509905"/>
              <a:gd name="connisteX4" fmla="*/ 1002665 w 1028700"/>
              <a:gd name="connsiteY4" fmla="*/ 17145 h 509905"/>
              <a:gd name="connisteX5" fmla="*/ 1028700 w 1028700"/>
              <a:gd name="connsiteY5" fmla="*/ 0 h 50990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1028700" h="509905">
                <a:moveTo>
                  <a:pt x="0" y="509905"/>
                </a:moveTo>
                <a:lnTo>
                  <a:pt x="941070" y="457200"/>
                </a:lnTo>
                <a:lnTo>
                  <a:pt x="721360" y="228600"/>
                </a:lnTo>
                <a:lnTo>
                  <a:pt x="1020445" y="8255"/>
                </a:lnTo>
                <a:lnTo>
                  <a:pt x="1002665" y="17145"/>
                </a:lnTo>
                <a:lnTo>
                  <a:pt x="1028700" y="0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Connector 13"/>
          <p:cNvCxnSpPr>
            <a:endCxn id="10" idx="5"/>
          </p:cNvCxnSpPr>
          <p:nvPr/>
        </p:nvCxnSpPr>
        <p:spPr>
          <a:xfrm>
            <a:off x="2449959" y="3599907"/>
            <a:ext cx="587375" cy="227330"/>
          </a:xfrm>
          <a:prstGeom prst="lin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5" name="Text Box 14"/>
          <p:cNvSpPr txBox="1"/>
          <p:nvPr/>
        </p:nvSpPr>
        <p:spPr>
          <a:xfrm>
            <a:off x="1905129" y="3231607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altLang="en-US" dirty="0"/>
              <a:t>1</a:t>
            </a:r>
            <a:endParaRPr lang="de-DE" altLang="en-US" dirty="0"/>
          </a:p>
        </p:txBody>
      </p:sp>
      <p:sp>
        <p:nvSpPr>
          <p:cNvPr id="16" name="Text Box 15"/>
          <p:cNvSpPr txBox="1"/>
          <p:nvPr/>
        </p:nvSpPr>
        <p:spPr>
          <a:xfrm>
            <a:off x="2574419" y="3213192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altLang="en-US" dirty="0"/>
              <a:t>2</a:t>
            </a:r>
            <a:endParaRPr lang="de-DE" altLang="en-US" dirty="0"/>
          </a:p>
        </p:txBody>
      </p:sp>
      <p:sp>
        <p:nvSpPr>
          <p:cNvPr id="17" name="Text Box 16"/>
          <p:cNvSpPr txBox="1"/>
          <p:nvPr/>
        </p:nvSpPr>
        <p:spPr>
          <a:xfrm>
            <a:off x="2140079" y="3617687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altLang="en-US" dirty="0"/>
              <a:t>3</a:t>
            </a:r>
            <a:endParaRPr lang="de-DE" alt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311569" y="1635434"/>
            <a:ext cx="914400" cy="1068080"/>
            <a:chOff x="5075726" y="2752399"/>
            <a:chExt cx="914400" cy="1068080"/>
          </a:xfrm>
        </p:grpSpPr>
        <p:sp>
          <p:nvSpPr>
            <p:cNvPr id="19" name="Freeform 18"/>
            <p:cNvSpPr/>
            <p:nvPr/>
          </p:nvSpPr>
          <p:spPr>
            <a:xfrm rot="16200000" flipH="1" flipV="1">
              <a:off x="4998886" y="2829239"/>
              <a:ext cx="1068080" cy="914400"/>
            </a:xfrm>
            <a:custGeom>
              <a:avLst/>
              <a:gdLst>
                <a:gd name="connsiteX0" fmla="*/ 0 w 1068080"/>
                <a:gd name="connsiteY0" fmla="*/ 914400 h 914400"/>
                <a:gd name="connsiteX1" fmla="*/ 0 w 1068080"/>
                <a:gd name="connsiteY1" fmla="*/ 0 h 914400"/>
                <a:gd name="connsiteX2" fmla="*/ 914400 w 1068080"/>
                <a:gd name="connsiteY2" fmla="*/ 0 h 914400"/>
                <a:gd name="connsiteX3" fmla="*/ 914400 w 1068080"/>
                <a:gd name="connsiteY3" fmla="*/ 760720 h 914400"/>
                <a:gd name="connsiteX4" fmla="*/ 1068080 w 1068080"/>
                <a:gd name="connsiteY4" fmla="*/ 914400 h 914400"/>
                <a:gd name="connsiteX5" fmla="*/ 914400 w 1068080"/>
                <a:gd name="connsiteY5" fmla="*/ 91440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8080" h="914400">
                  <a:moveTo>
                    <a:pt x="0" y="914400"/>
                  </a:moveTo>
                  <a:lnTo>
                    <a:pt x="0" y="0"/>
                  </a:lnTo>
                  <a:lnTo>
                    <a:pt x="914400" y="0"/>
                  </a:lnTo>
                  <a:lnTo>
                    <a:pt x="914400" y="760720"/>
                  </a:lnTo>
                  <a:lnTo>
                    <a:pt x="1068080" y="914400"/>
                  </a:lnTo>
                  <a:lnTo>
                    <a:pt x="914400" y="914400"/>
                  </a:lnTo>
                  <a:close/>
                </a:path>
              </a:pathLst>
            </a:custGeom>
            <a:solidFill>
              <a:schemeClr val="accent1"/>
            </a:solidFill>
            <a:ln w="6350">
              <a:noFill/>
            </a:ln>
            <a:effectLst>
              <a:outerShdw blurRad="508000" dist="2540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r"/>
              <a:endParaRPr lang="en-US"/>
            </a:p>
          </p:txBody>
        </p:sp>
        <p:sp>
          <p:nvSpPr>
            <p:cNvPr id="21" name="Shape 3624"/>
            <p:cNvSpPr/>
            <p:nvPr/>
          </p:nvSpPr>
          <p:spPr>
            <a:xfrm>
              <a:off x="5327527" y="3015255"/>
              <a:ext cx="410797" cy="4107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755" y="6010"/>
                  </a:moveTo>
                  <a:lnTo>
                    <a:pt x="18630" y="7136"/>
                  </a:lnTo>
                  <a:lnTo>
                    <a:pt x="14465" y="2970"/>
                  </a:lnTo>
                  <a:lnTo>
                    <a:pt x="15590" y="1845"/>
                  </a:lnTo>
                  <a:cubicBezTo>
                    <a:pt x="15590" y="1845"/>
                    <a:pt x="16391" y="982"/>
                    <a:pt x="17673" y="982"/>
                  </a:cubicBezTo>
                  <a:cubicBezTo>
                    <a:pt x="19300" y="982"/>
                    <a:pt x="20618" y="2300"/>
                    <a:pt x="20618" y="3927"/>
                  </a:cubicBezTo>
                  <a:cubicBezTo>
                    <a:pt x="20618" y="4741"/>
                    <a:pt x="20288" y="5477"/>
                    <a:pt x="19755" y="6010"/>
                  </a:cubicBezTo>
                  <a:moveTo>
                    <a:pt x="7364" y="18402"/>
                  </a:moveTo>
                  <a:lnTo>
                    <a:pt x="7364" y="14727"/>
                  </a:lnTo>
                  <a:cubicBezTo>
                    <a:pt x="7364" y="14456"/>
                    <a:pt x="7144" y="14236"/>
                    <a:pt x="6873" y="14236"/>
                  </a:cubicBezTo>
                  <a:lnTo>
                    <a:pt x="3198" y="14236"/>
                  </a:lnTo>
                  <a:lnTo>
                    <a:pt x="13770" y="3665"/>
                  </a:lnTo>
                  <a:lnTo>
                    <a:pt x="17935" y="7830"/>
                  </a:lnTo>
                  <a:cubicBezTo>
                    <a:pt x="17935" y="7830"/>
                    <a:pt x="7364" y="18402"/>
                    <a:pt x="7364" y="18402"/>
                  </a:cubicBezTo>
                  <a:close/>
                  <a:moveTo>
                    <a:pt x="6382" y="19042"/>
                  </a:moveTo>
                  <a:lnTo>
                    <a:pt x="2945" y="19845"/>
                  </a:lnTo>
                  <a:lnTo>
                    <a:pt x="2945" y="18655"/>
                  </a:lnTo>
                  <a:lnTo>
                    <a:pt x="1755" y="18655"/>
                  </a:lnTo>
                  <a:lnTo>
                    <a:pt x="2558" y="15218"/>
                  </a:lnTo>
                  <a:lnTo>
                    <a:pt x="6382" y="15218"/>
                  </a:lnTo>
                  <a:cubicBezTo>
                    <a:pt x="6382" y="15218"/>
                    <a:pt x="6382" y="19042"/>
                    <a:pt x="6382" y="19042"/>
                  </a:cubicBezTo>
                  <a:close/>
                  <a:moveTo>
                    <a:pt x="17673" y="0"/>
                  </a:moveTo>
                  <a:cubicBezTo>
                    <a:pt x="16588" y="0"/>
                    <a:pt x="15606" y="439"/>
                    <a:pt x="14896" y="1151"/>
                  </a:cubicBezTo>
                  <a:lnTo>
                    <a:pt x="1641" y="14405"/>
                  </a:lnTo>
                  <a:lnTo>
                    <a:pt x="0" y="21600"/>
                  </a:lnTo>
                  <a:lnTo>
                    <a:pt x="7195" y="19959"/>
                  </a:lnTo>
                  <a:lnTo>
                    <a:pt x="20449" y="6704"/>
                  </a:lnTo>
                  <a:cubicBezTo>
                    <a:pt x="21160" y="5994"/>
                    <a:pt x="21600" y="5012"/>
                    <a:pt x="21600" y="3927"/>
                  </a:cubicBezTo>
                  <a:cubicBezTo>
                    <a:pt x="21600" y="1758"/>
                    <a:pt x="19842" y="0"/>
                    <a:pt x="17673" y="0"/>
                  </a:cubicBezTo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sp>
        <p:nvSpPr>
          <p:cNvPr id="22" name="Rectangle 29"/>
          <p:cNvSpPr/>
          <p:nvPr/>
        </p:nvSpPr>
        <p:spPr>
          <a:xfrm>
            <a:off x="1453763" y="1635125"/>
            <a:ext cx="3049270" cy="345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Concept Idea</a:t>
            </a:r>
            <a:endParaRPr lang="de-DE" altLang="en-US" b="1" dirty="0">
              <a:solidFill>
                <a:srgbClr val="FFFFFF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23" name="Text Box 22"/>
          <p:cNvSpPr txBox="1"/>
          <p:nvPr/>
        </p:nvSpPr>
        <p:spPr>
          <a:xfrm>
            <a:off x="4993253" y="1597660"/>
            <a:ext cx="3679825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indent="0">
              <a:buFont typeface="+mj-lt"/>
            </a:pPr>
            <a:r>
              <a:rPr lang="de-DE" altLang="en-US" i="1" dirty="0" err="1">
                <a:sym typeface="+mn-ea"/>
              </a:rPr>
              <a:t>use</a:t>
            </a:r>
            <a:r>
              <a:rPr lang="de-DE" altLang="en-US" i="1" dirty="0">
                <a:sym typeface="+mn-ea"/>
              </a:rPr>
              <a:t> Superpixel </a:t>
            </a:r>
            <a:r>
              <a:rPr lang="de-DE" altLang="en-US" i="1" dirty="0" err="1">
                <a:sym typeface="+mn-ea"/>
              </a:rPr>
              <a:t>information</a:t>
            </a:r>
            <a:r>
              <a:rPr lang="de-DE" altLang="en-US" i="1" dirty="0">
                <a:sym typeface="+mn-ea"/>
              </a:rPr>
              <a:t> in </a:t>
            </a:r>
            <a:r>
              <a:rPr lang="de-DE" altLang="en-US" i="1" dirty="0" err="1">
                <a:sym typeface="+mn-ea"/>
              </a:rPr>
              <a:t>implementing</a:t>
            </a:r>
            <a:r>
              <a:rPr lang="de-DE" altLang="en-US" i="1" dirty="0">
                <a:sym typeface="+mn-ea"/>
              </a:rPr>
              <a:t> </a:t>
            </a:r>
            <a:r>
              <a:rPr lang="de-DE" altLang="en-US" i="1" dirty="0" err="1">
                <a:sym typeface="+mn-ea"/>
              </a:rPr>
              <a:t>loss</a:t>
            </a:r>
            <a:r>
              <a:rPr lang="de-DE" altLang="en-US" i="1" dirty="0">
                <a:sym typeface="+mn-ea"/>
              </a:rPr>
              <a:t> </a:t>
            </a:r>
            <a:r>
              <a:rPr lang="de-DE" altLang="en-US" i="1" dirty="0" err="1">
                <a:sym typeface="+mn-ea"/>
              </a:rPr>
              <a:t>function</a:t>
            </a:r>
            <a:r>
              <a:rPr lang="de-DE" altLang="en-US" b="1" dirty="0">
                <a:sym typeface="+mn-ea"/>
              </a:rPr>
              <a:t> </a:t>
            </a:r>
            <a:endParaRPr lang="de-DE" altLang="en-US" b="1" dirty="0"/>
          </a:p>
          <a:p>
            <a:pPr marL="0" indent="0"/>
            <a:endParaRPr lang="en-US" dirty="0"/>
          </a:p>
        </p:txBody>
      </p:sp>
      <p:sp>
        <p:nvSpPr>
          <p:cNvPr id="3" name="Textfeld 2"/>
          <p:cNvSpPr txBox="1"/>
          <p:nvPr/>
        </p:nvSpPr>
        <p:spPr>
          <a:xfrm>
            <a:off x="311567" y="5268735"/>
            <a:ext cx="3935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dirty="0" err="1"/>
              <a:t>Join</a:t>
            </a:r>
            <a:r>
              <a:rPr lang="de-DE" dirty="0"/>
              <a:t> Superpixels on same </a:t>
            </a:r>
            <a:r>
              <a:rPr lang="en-GB" dirty="0"/>
              <a:t>surface</a:t>
            </a:r>
            <a:endParaRPr lang="en-GB" dirty="0"/>
          </a:p>
        </p:txBody>
      </p:sp>
      <p:sp>
        <p:nvSpPr>
          <p:cNvPr id="24" name="Textfeld 23"/>
          <p:cNvSpPr txBox="1"/>
          <p:nvPr/>
        </p:nvSpPr>
        <p:spPr>
          <a:xfrm>
            <a:off x="637323" y="5877175"/>
            <a:ext cx="25069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buFont typeface="Arial" panose="020B0604020202090204" pitchFamily="34" charset="0"/>
              <a:buNone/>
            </a:pPr>
            <a:r>
              <a:rPr lang="de-DE" altLang="en-GB" dirty="0"/>
              <a:t> </a:t>
            </a:r>
            <a:r>
              <a:rPr lang="de-DE" altLang="en-GB" dirty="0">
                <a:cs typeface="Arial" panose="020B0604020202090204" pitchFamily="34" charset="0"/>
              </a:rPr>
              <a:t>→</a:t>
            </a:r>
            <a:r>
              <a:rPr lang="de-DE" altLang="en-GB" dirty="0"/>
              <a:t> </a:t>
            </a:r>
            <a:r>
              <a:rPr lang="en-GB" dirty="0"/>
              <a:t>Let edges be rough</a:t>
            </a:r>
            <a:endParaRPr lang="en-GB" dirty="0"/>
          </a:p>
        </p:txBody>
      </p:sp>
      <p:sp>
        <p:nvSpPr>
          <p:cNvPr id="6" name="Textfeld 5"/>
          <p:cNvSpPr txBox="1"/>
          <p:nvPr/>
        </p:nvSpPr>
        <p:spPr>
          <a:xfrm>
            <a:off x="2138566" y="362952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</a:t>
            </a:r>
            <a:endParaRPr lang="de-DE" dirty="0"/>
          </a:p>
        </p:txBody>
      </p:sp>
      <p:sp>
        <p:nvSpPr>
          <p:cNvPr id="25" name="Textfeld 24"/>
          <p:cNvSpPr txBox="1"/>
          <p:nvPr/>
        </p:nvSpPr>
        <p:spPr>
          <a:xfrm>
            <a:off x="2534332" y="324811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</a:t>
            </a:r>
            <a:endParaRPr lang="de-DE" dirty="0"/>
          </a:p>
        </p:txBody>
      </p:sp>
      <p:sp>
        <p:nvSpPr>
          <p:cNvPr id="7" name="Text Box 6"/>
          <p:cNvSpPr txBox="1"/>
          <p:nvPr/>
        </p:nvSpPr>
        <p:spPr>
          <a:xfrm>
            <a:off x="4993005" y="2301240"/>
            <a:ext cx="4269105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indent="0"/>
            <a:r>
              <a:rPr lang="de-DE" altLang="en-US" b="1" u="sng" dirty="0" err="1">
                <a:sym typeface="+mn-ea"/>
              </a:rPr>
              <a:t>Problem</a:t>
            </a:r>
            <a:r>
              <a:rPr lang="de-DE" altLang="en-US" b="1" dirty="0" err="1">
                <a:sym typeface="+mn-ea"/>
              </a:rPr>
              <a:t>: Oversegmentation:</a:t>
            </a:r>
            <a:endParaRPr lang="de-DE" altLang="en-US" b="1" dirty="0" err="1">
              <a:sym typeface="+mn-ea"/>
            </a:endParaRPr>
          </a:p>
          <a:p>
            <a:pPr marL="0" indent="0"/>
            <a:r>
              <a:rPr lang="de-DE" altLang="en-US" dirty="0"/>
              <a:t>- one plane is represented multiple superpixel segements </a:t>
            </a:r>
            <a:endParaRPr lang="de-DE" altLang="en-US" dirty="0"/>
          </a:p>
        </p:txBody>
      </p:sp>
      <p:sp>
        <p:nvSpPr>
          <p:cNvPr id="27" name="Textfeld 2"/>
          <p:cNvSpPr txBox="1"/>
          <p:nvPr/>
        </p:nvSpPr>
        <p:spPr>
          <a:xfrm>
            <a:off x="311567" y="5624335"/>
            <a:ext cx="683133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dirty="0" err="1"/>
              <a:t>Minimize the disparity gradient in y and x direction in one plane</a:t>
            </a:r>
            <a:endParaRPr lang="de-DE" dirty="0"/>
          </a:p>
        </p:txBody>
      </p:sp>
      <p:graphicFrame>
        <p:nvGraphicFramePr>
          <p:cNvPr id="26" name="Table 7"/>
          <p:cNvGraphicFramePr/>
          <p:nvPr/>
        </p:nvGraphicFramePr>
        <p:xfrm>
          <a:off x="5191695" y="3428120"/>
          <a:ext cx="3120592" cy="1828800"/>
        </p:xfrm>
        <a:graphic>
          <a:graphicData uri="http://schemas.openxmlformats.org/drawingml/2006/table">
            <a:tbl>
              <a:tblPr firstRow="1">
                <a:effectLst/>
                <a:tableStyleId>{69C7853C-536D-4A76-A0AE-DD22124D55A5}</a:tableStyleId>
              </a:tblPr>
              <a:tblGrid>
                <a:gridCol w="388620"/>
                <a:gridCol w="545834"/>
                <a:gridCol w="546669"/>
                <a:gridCol w="546669"/>
                <a:gridCol w="546131"/>
                <a:gridCol w="546669"/>
              </a:tblGrid>
              <a:tr h="30089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0089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altLang="en-US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0089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altLang="en-US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altLang="en-US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0089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0089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4" name="Table 7"/>
          <p:cNvGraphicFramePr/>
          <p:nvPr/>
        </p:nvGraphicFramePr>
        <p:xfrm>
          <a:off x="5191635" y="3428365"/>
          <a:ext cx="3120592" cy="1828800"/>
        </p:xfrm>
        <a:graphic>
          <a:graphicData uri="http://schemas.openxmlformats.org/drawingml/2006/table">
            <a:tbl>
              <a:tblPr firstRow="1">
                <a:effectLst/>
                <a:tableStyleId>{69C7853C-536D-4A76-A0AE-DD22124D55A5}</a:tableStyleId>
              </a:tblPr>
              <a:tblGrid>
                <a:gridCol w="388620"/>
                <a:gridCol w="545834"/>
                <a:gridCol w="546669"/>
                <a:gridCol w="546669"/>
                <a:gridCol w="546131"/>
                <a:gridCol w="546669"/>
              </a:tblGrid>
              <a:tr h="30089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0089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altLang="en-US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0089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altLang="en-US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altLang="en-US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0089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0089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7" dur="500" fill="hold"/>
                                        <p:tgtEl>
                                          <p:spTgt spid="1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0" dur="500" fill="hold"/>
                                        <p:tgtEl>
                                          <p:spTgt spid="1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1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2" dur="500" fill="hold"/>
                                        <p:tgtEl>
                                          <p:spTgt spid="1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3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4" dur="500" fill="hold"/>
                                        <p:tgtEl>
                                          <p:spTgt spid="1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5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6" dur="500" fill="hold"/>
                                        <p:tgtEl>
                                          <p:spTgt spid="1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7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8" dur="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9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0" dur="500" fill="hold"/>
                                        <p:tgtEl>
                                          <p:spTgt spid="17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51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2" dur="500" fill="hold"/>
                                        <p:tgtEl>
                                          <p:spTgt spid="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  <p:bldP spid="9" grpId="1" bldLvl="0" animBg="1"/>
      <p:bldP spid="11" grpId="0" bldLvl="0" animBg="1"/>
      <p:bldP spid="10" grpId="0" bldLvl="0" animBg="1"/>
      <p:bldP spid="10" grpId="1" bldLvl="0" animBg="1"/>
      <p:bldP spid="13" grpId="0" bldLvl="0" animBg="1"/>
      <p:bldP spid="13" grpId="1" bldLvl="0" animBg="1"/>
      <p:bldP spid="15" grpId="0"/>
      <p:bldP spid="15" grpId="1"/>
      <p:bldP spid="16" grpId="0"/>
      <p:bldP spid="16" grpId="1"/>
      <p:bldP spid="16" grpId="2"/>
      <p:bldP spid="17" grpId="0"/>
      <p:bldP spid="17" grpId="1"/>
      <p:bldP spid="17" grpId="2"/>
      <p:bldP spid="22" grpId="0" bldLvl="0" animBg="1"/>
      <p:bldP spid="22" grpId="1" bldLvl="0" animBg="1"/>
      <p:bldP spid="23" grpId="0"/>
      <p:bldP spid="3" grpId="0"/>
      <p:bldP spid="24" grpId="0"/>
      <p:bldP spid="6" grpId="0"/>
      <p:bldP spid="25" grpId="0"/>
      <p:bldP spid="7" grpId="0"/>
      <p:bldP spid="2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en-US">
                <a:sym typeface="+mn-ea"/>
              </a:rPr>
              <a:t>3 . Improvements</a:t>
            </a:r>
            <a:br>
              <a:rPr lang="de-DE" altLang="en-US" dirty="0"/>
            </a:br>
            <a:r>
              <a:rPr lang="de-DE" altLang="en-US" dirty="0"/>
              <a:t>     </a:t>
            </a:r>
            <a:r>
              <a:rPr lang="de-DE" altLang="en-US" sz="2000">
                <a:sym typeface="+mn-ea"/>
              </a:rPr>
              <a:t>Iteration  III: </a:t>
            </a:r>
            <a:r>
              <a:rPr lang="de-DE" altLang="en-US" sz="2000" dirty="0"/>
              <a:t>Binary &amp; </a:t>
            </a:r>
            <a:r>
              <a:rPr lang="de-DE" altLang="en-US" sz="2000" dirty="0" err="1"/>
              <a:t>Continuous</a:t>
            </a:r>
            <a:r>
              <a:rPr lang="de-DE" altLang="en-US" sz="2000" dirty="0"/>
              <a:t> Superpixel Loss</a:t>
            </a:r>
            <a:endParaRPr lang="de-DE" altLang="en-US" sz="2000" dirty="0"/>
          </a:p>
        </p:txBody>
      </p:sp>
      <p:sp>
        <p:nvSpPr>
          <p:cNvPr id="11" name="Content Placeholder 3"/>
          <p:cNvSpPr/>
          <p:nvPr/>
        </p:nvSpPr>
        <p:spPr>
          <a:xfrm>
            <a:off x="381825" y="1525905"/>
            <a:ext cx="7719060" cy="49276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/>
            <a:endParaRPr lang="de-DE" altLang="en-US" b="1"/>
          </a:p>
        </p:txBody>
      </p:sp>
      <p:sp>
        <p:nvSpPr>
          <p:cNvPr id="19" name="Freeform 18"/>
          <p:cNvSpPr/>
          <p:nvPr/>
        </p:nvSpPr>
        <p:spPr>
          <a:xfrm rot="16200000" flipH="1" flipV="1">
            <a:off x="246694" y="1708175"/>
            <a:ext cx="1068070" cy="914400"/>
          </a:xfrm>
          <a:custGeom>
            <a:avLst/>
            <a:gdLst>
              <a:gd name="connsiteX0" fmla="*/ 0 w 1068080"/>
              <a:gd name="connsiteY0" fmla="*/ 914400 h 914400"/>
              <a:gd name="connsiteX1" fmla="*/ 0 w 1068080"/>
              <a:gd name="connsiteY1" fmla="*/ 0 h 914400"/>
              <a:gd name="connsiteX2" fmla="*/ 914400 w 1068080"/>
              <a:gd name="connsiteY2" fmla="*/ 0 h 914400"/>
              <a:gd name="connsiteX3" fmla="*/ 914400 w 1068080"/>
              <a:gd name="connsiteY3" fmla="*/ 760720 h 914400"/>
              <a:gd name="connsiteX4" fmla="*/ 1068080 w 1068080"/>
              <a:gd name="connsiteY4" fmla="*/ 914400 h 914400"/>
              <a:gd name="connsiteX5" fmla="*/ 914400 w 1068080"/>
              <a:gd name="connsiteY5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8080" h="914400">
                <a:moveTo>
                  <a:pt x="0" y="914400"/>
                </a:moveTo>
                <a:lnTo>
                  <a:pt x="0" y="0"/>
                </a:lnTo>
                <a:lnTo>
                  <a:pt x="914400" y="0"/>
                </a:lnTo>
                <a:lnTo>
                  <a:pt x="914400" y="760720"/>
                </a:lnTo>
                <a:lnTo>
                  <a:pt x="1068080" y="914400"/>
                </a:lnTo>
                <a:lnTo>
                  <a:pt x="914400" y="914400"/>
                </a:lnTo>
                <a:close/>
              </a:path>
            </a:pathLst>
          </a:custGeom>
          <a:solidFill>
            <a:schemeClr val="accent1"/>
          </a:solidFill>
          <a:ln w="6350"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r"/>
            <a:endParaRPr lang="en-US" dirty="0"/>
          </a:p>
        </p:txBody>
      </p:sp>
      <p:sp>
        <p:nvSpPr>
          <p:cNvPr id="22" name="Rectangle 29"/>
          <p:cNvSpPr/>
          <p:nvPr/>
        </p:nvSpPr>
        <p:spPr>
          <a:xfrm>
            <a:off x="1486849" y="1631401"/>
            <a:ext cx="3049270" cy="885826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r>
              <a:rPr lang="de-DE" altLang="en-US" b="1" dirty="0" err="1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Mathematical</a:t>
            </a:r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 Implementation </a:t>
            </a:r>
            <a:endParaRPr lang="de-DE" altLang="en-US" b="1" dirty="0">
              <a:solidFill>
                <a:srgbClr val="FFFFFF"/>
              </a:solidFill>
              <a:latin typeface="Open Sans" charset="0"/>
              <a:ea typeface="Open Sans" charset="0"/>
              <a:cs typeface="Open Sans" charset="0"/>
            </a:endParaRPr>
          </a:p>
          <a:p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Superpixel - Loss</a:t>
            </a:r>
            <a:endParaRPr lang="de-DE" altLang="en-US" b="1" dirty="0">
              <a:solidFill>
                <a:srgbClr val="FFFFFF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6" name="TextBox 30"/>
          <p:cNvSpPr txBox="1"/>
          <p:nvPr/>
        </p:nvSpPr>
        <p:spPr>
          <a:xfrm>
            <a:off x="597160" y="3259308"/>
            <a:ext cx="3810595" cy="395356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b="1" dirty="0"/>
              <a:t>Goal – Create Superpixel </a:t>
            </a:r>
            <a:r>
              <a:rPr lang="de-DE" altLang="en-US" b="1" dirty="0" err="1"/>
              <a:t>mask</a:t>
            </a:r>
            <a:endParaRPr lang="en-US" b="1" dirty="0"/>
          </a:p>
        </p:txBody>
      </p:sp>
      <p:sp>
        <p:nvSpPr>
          <p:cNvPr id="38" name="Shape 3664"/>
          <p:cNvSpPr/>
          <p:nvPr/>
        </p:nvSpPr>
        <p:spPr>
          <a:xfrm>
            <a:off x="554778" y="1778804"/>
            <a:ext cx="451877" cy="4518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4727"/>
                </a:moveTo>
                <a:cubicBezTo>
                  <a:pt x="8631" y="14727"/>
                  <a:pt x="6873" y="12969"/>
                  <a:pt x="6873" y="10800"/>
                </a:cubicBezTo>
                <a:cubicBezTo>
                  <a:pt x="6873" y="8631"/>
                  <a:pt x="8631" y="6873"/>
                  <a:pt x="10800" y="6873"/>
                </a:cubicBezTo>
                <a:cubicBezTo>
                  <a:pt x="12969" y="6873"/>
                  <a:pt x="14727" y="8631"/>
                  <a:pt x="14727" y="10800"/>
                </a:cubicBezTo>
                <a:cubicBezTo>
                  <a:pt x="14727" y="12969"/>
                  <a:pt x="12969" y="14727"/>
                  <a:pt x="10800" y="14727"/>
                </a:cubicBezTo>
                <a:moveTo>
                  <a:pt x="10800" y="5891"/>
                </a:moveTo>
                <a:cubicBezTo>
                  <a:pt x="8088" y="5891"/>
                  <a:pt x="5891" y="8089"/>
                  <a:pt x="5891" y="10800"/>
                </a:cubicBezTo>
                <a:cubicBezTo>
                  <a:pt x="5891" y="13512"/>
                  <a:pt x="8088" y="15709"/>
                  <a:pt x="10800" y="15709"/>
                </a:cubicBezTo>
                <a:cubicBezTo>
                  <a:pt x="13512" y="15709"/>
                  <a:pt x="15709" y="13512"/>
                  <a:pt x="15709" y="10800"/>
                </a:cubicBezTo>
                <a:cubicBezTo>
                  <a:pt x="15709" y="8089"/>
                  <a:pt x="13512" y="5891"/>
                  <a:pt x="10800" y="5891"/>
                </a:cubicBezTo>
                <a:moveTo>
                  <a:pt x="20618" y="12013"/>
                </a:moveTo>
                <a:cubicBezTo>
                  <a:pt x="20614" y="12014"/>
                  <a:pt x="20611" y="12016"/>
                  <a:pt x="20607" y="12017"/>
                </a:cubicBezTo>
                <a:lnTo>
                  <a:pt x="19602" y="12268"/>
                </a:lnTo>
                <a:cubicBezTo>
                  <a:pt x="19256" y="12354"/>
                  <a:pt x="18984" y="12622"/>
                  <a:pt x="18892" y="12966"/>
                </a:cubicBezTo>
                <a:cubicBezTo>
                  <a:pt x="18703" y="13673"/>
                  <a:pt x="18421" y="14351"/>
                  <a:pt x="18053" y="14986"/>
                </a:cubicBezTo>
                <a:cubicBezTo>
                  <a:pt x="17873" y="15295"/>
                  <a:pt x="17876" y="15677"/>
                  <a:pt x="18060" y="15984"/>
                </a:cubicBezTo>
                <a:lnTo>
                  <a:pt x="18601" y="16885"/>
                </a:lnTo>
                <a:lnTo>
                  <a:pt x="16886" y="18600"/>
                </a:lnTo>
                <a:cubicBezTo>
                  <a:pt x="16882" y="18599"/>
                  <a:pt x="16878" y="18597"/>
                  <a:pt x="16875" y="18595"/>
                </a:cubicBezTo>
                <a:lnTo>
                  <a:pt x="15978" y="18057"/>
                </a:lnTo>
                <a:cubicBezTo>
                  <a:pt x="15822" y="17964"/>
                  <a:pt x="15648" y="17917"/>
                  <a:pt x="15473" y="17917"/>
                </a:cubicBezTo>
                <a:cubicBezTo>
                  <a:pt x="15304" y="17917"/>
                  <a:pt x="15134" y="17961"/>
                  <a:pt x="14982" y="18049"/>
                </a:cubicBezTo>
                <a:cubicBezTo>
                  <a:pt x="14348" y="18415"/>
                  <a:pt x="13671" y="18696"/>
                  <a:pt x="12968" y="18884"/>
                </a:cubicBezTo>
                <a:cubicBezTo>
                  <a:pt x="12624" y="18976"/>
                  <a:pt x="12356" y="19248"/>
                  <a:pt x="12269" y="19594"/>
                </a:cubicBezTo>
                <a:lnTo>
                  <a:pt x="12016" y="20608"/>
                </a:lnTo>
                <a:cubicBezTo>
                  <a:pt x="12015" y="20611"/>
                  <a:pt x="12014" y="20614"/>
                  <a:pt x="12012" y="20619"/>
                </a:cubicBezTo>
                <a:lnTo>
                  <a:pt x="9587" y="20619"/>
                </a:lnTo>
                <a:lnTo>
                  <a:pt x="9331" y="19594"/>
                </a:lnTo>
                <a:cubicBezTo>
                  <a:pt x="9244" y="19248"/>
                  <a:pt x="8976" y="18976"/>
                  <a:pt x="8632" y="18884"/>
                </a:cubicBezTo>
                <a:cubicBezTo>
                  <a:pt x="7929" y="18696"/>
                  <a:pt x="7251" y="18415"/>
                  <a:pt x="6617" y="18049"/>
                </a:cubicBezTo>
                <a:cubicBezTo>
                  <a:pt x="6465" y="17961"/>
                  <a:pt x="6296" y="17917"/>
                  <a:pt x="6127" y="17917"/>
                </a:cubicBezTo>
                <a:cubicBezTo>
                  <a:pt x="5951" y="17917"/>
                  <a:pt x="5777" y="17964"/>
                  <a:pt x="5621" y="18057"/>
                </a:cubicBezTo>
                <a:lnTo>
                  <a:pt x="4725" y="18595"/>
                </a:lnTo>
                <a:cubicBezTo>
                  <a:pt x="4722" y="18597"/>
                  <a:pt x="4718" y="18599"/>
                  <a:pt x="4714" y="18600"/>
                </a:cubicBezTo>
                <a:lnTo>
                  <a:pt x="3000" y="16885"/>
                </a:lnTo>
                <a:lnTo>
                  <a:pt x="3540" y="15983"/>
                </a:lnTo>
                <a:cubicBezTo>
                  <a:pt x="3724" y="15677"/>
                  <a:pt x="3727" y="15295"/>
                  <a:pt x="3548" y="14986"/>
                </a:cubicBezTo>
                <a:cubicBezTo>
                  <a:pt x="3179" y="14351"/>
                  <a:pt x="2897" y="13672"/>
                  <a:pt x="2708" y="12966"/>
                </a:cubicBezTo>
                <a:cubicBezTo>
                  <a:pt x="2616" y="12622"/>
                  <a:pt x="2343" y="12354"/>
                  <a:pt x="1998" y="12268"/>
                </a:cubicBezTo>
                <a:lnTo>
                  <a:pt x="993" y="12017"/>
                </a:lnTo>
                <a:cubicBezTo>
                  <a:pt x="989" y="12016"/>
                  <a:pt x="986" y="12014"/>
                  <a:pt x="982" y="12013"/>
                </a:cubicBezTo>
                <a:lnTo>
                  <a:pt x="982" y="9587"/>
                </a:lnTo>
                <a:lnTo>
                  <a:pt x="1998" y="9333"/>
                </a:lnTo>
                <a:cubicBezTo>
                  <a:pt x="2343" y="9247"/>
                  <a:pt x="2616" y="8979"/>
                  <a:pt x="2708" y="8634"/>
                </a:cubicBezTo>
                <a:cubicBezTo>
                  <a:pt x="2897" y="7928"/>
                  <a:pt x="3179" y="7250"/>
                  <a:pt x="3548" y="6615"/>
                </a:cubicBezTo>
                <a:cubicBezTo>
                  <a:pt x="3727" y="6305"/>
                  <a:pt x="3724" y="5924"/>
                  <a:pt x="3540" y="5617"/>
                </a:cubicBezTo>
                <a:lnTo>
                  <a:pt x="3005" y="4725"/>
                </a:lnTo>
                <a:cubicBezTo>
                  <a:pt x="3004" y="4722"/>
                  <a:pt x="3002" y="4718"/>
                  <a:pt x="3000" y="4714"/>
                </a:cubicBezTo>
                <a:lnTo>
                  <a:pt x="4715" y="3000"/>
                </a:lnTo>
                <a:lnTo>
                  <a:pt x="5621" y="3544"/>
                </a:lnTo>
                <a:cubicBezTo>
                  <a:pt x="5777" y="3637"/>
                  <a:pt x="5951" y="3683"/>
                  <a:pt x="6127" y="3683"/>
                </a:cubicBezTo>
                <a:cubicBezTo>
                  <a:pt x="6296" y="3683"/>
                  <a:pt x="6465" y="3640"/>
                  <a:pt x="6618" y="3551"/>
                </a:cubicBezTo>
                <a:cubicBezTo>
                  <a:pt x="7251" y="3185"/>
                  <a:pt x="7929" y="2904"/>
                  <a:pt x="8632" y="2717"/>
                </a:cubicBezTo>
                <a:cubicBezTo>
                  <a:pt x="8976" y="2624"/>
                  <a:pt x="9244" y="2353"/>
                  <a:pt x="9331" y="2007"/>
                </a:cubicBezTo>
                <a:lnTo>
                  <a:pt x="9587" y="982"/>
                </a:lnTo>
                <a:lnTo>
                  <a:pt x="12012" y="982"/>
                </a:lnTo>
                <a:cubicBezTo>
                  <a:pt x="12014" y="986"/>
                  <a:pt x="12015" y="989"/>
                  <a:pt x="12016" y="993"/>
                </a:cubicBezTo>
                <a:lnTo>
                  <a:pt x="12269" y="2007"/>
                </a:lnTo>
                <a:cubicBezTo>
                  <a:pt x="12356" y="2353"/>
                  <a:pt x="12624" y="2624"/>
                  <a:pt x="12968" y="2717"/>
                </a:cubicBezTo>
                <a:cubicBezTo>
                  <a:pt x="13671" y="2904"/>
                  <a:pt x="14348" y="3185"/>
                  <a:pt x="14982" y="3551"/>
                </a:cubicBezTo>
                <a:cubicBezTo>
                  <a:pt x="15134" y="3640"/>
                  <a:pt x="15304" y="3683"/>
                  <a:pt x="15473" y="3683"/>
                </a:cubicBezTo>
                <a:cubicBezTo>
                  <a:pt x="15648" y="3683"/>
                  <a:pt x="15822" y="3637"/>
                  <a:pt x="15978" y="3544"/>
                </a:cubicBezTo>
                <a:lnTo>
                  <a:pt x="16884" y="3000"/>
                </a:lnTo>
                <a:lnTo>
                  <a:pt x="18600" y="4714"/>
                </a:lnTo>
                <a:cubicBezTo>
                  <a:pt x="18598" y="4718"/>
                  <a:pt x="18597" y="4722"/>
                  <a:pt x="18595" y="4726"/>
                </a:cubicBezTo>
                <a:lnTo>
                  <a:pt x="18060" y="5617"/>
                </a:lnTo>
                <a:cubicBezTo>
                  <a:pt x="17876" y="5924"/>
                  <a:pt x="17873" y="6305"/>
                  <a:pt x="18053" y="6615"/>
                </a:cubicBezTo>
                <a:cubicBezTo>
                  <a:pt x="18421" y="7249"/>
                  <a:pt x="18703" y="7928"/>
                  <a:pt x="18892" y="8634"/>
                </a:cubicBezTo>
                <a:cubicBezTo>
                  <a:pt x="18984" y="8979"/>
                  <a:pt x="19256" y="9247"/>
                  <a:pt x="19602" y="9333"/>
                </a:cubicBezTo>
                <a:lnTo>
                  <a:pt x="20618" y="9587"/>
                </a:lnTo>
                <a:cubicBezTo>
                  <a:pt x="20618" y="9587"/>
                  <a:pt x="20618" y="12013"/>
                  <a:pt x="20618" y="12013"/>
                </a:cubicBezTo>
                <a:close/>
                <a:moveTo>
                  <a:pt x="20880" y="8641"/>
                </a:moveTo>
                <a:lnTo>
                  <a:pt x="19841" y="8380"/>
                </a:lnTo>
                <a:cubicBezTo>
                  <a:pt x="19626" y="7580"/>
                  <a:pt x="19308" y="6822"/>
                  <a:pt x="18902" y="6122"/>
                </a:cubicBezTo>
                <a:lnTo>
                  <a:pt x="19455" y="5201"/>
                </a:lnTo>
                <a:cubicBezTo>
                  <a:pt x="19625" y="4871"/>
                  <a:pt x="19736" y="4463"/>
                  <a:pt x="19455" y="4182"/>
                </a:cubicBezTo>
                <a:lnTo>
                  <a:pt x="17419" y="2146"/>
                </a:lnTo>
                <a:cubicBezTo>
                  <a:pt x="17292" y="2018"/>
                  <a:pt x="17136" y="1968"/>
                  <a:pt x="16975" y="1968"/>
                </a:cubicBezTo>
                <a:cubicBezTo>
                  <a:pt x="16778" y="1968"/>
                  <a:pt x="16572" y="2043"/>
                  <a:pt x="16400" y="2146"/>
                </a:cubicBezTo>
                <a:lnTo>
                  <a:pt x="15473" y="2702"/>
                </a:lnTo>
                <a:cubicBezTo>
                  <a:pt x="14775" y="2298"/>
                  <a:pt x="14020" y="1982"/>
                  <a:pt x="13222" y="1768"/>
                </a:cubicBezTo>
                <a:lnTo>
                  <a:pt x="12960" y="720"/>
                </a:lnTo>
                <a:cubicBezTo>
                  <a:pt x="12848" y="367"/>
                  <a:pt x="12638" y="0"/>
                  <a:pt x="12240" y="0"/>
                </a:cubicBezTo>
                <a:lnTo>
                  <a:pt x="9360" y="0"/>
                </a:lnTo>
                <a:cubicBezTo>
                  <a:pt x="8962" y="0"/>
                  <a:pt x="8730" y="367"/>
                  <a:pt x="8640" y="720"/>
                </a:cubicBezTo>
                <a:lnTo>
                  <a:pt x="8378" y="1768"/>
                </a:lnTo>
                <a:cubicBezTo>
                  <a:pt x="7580" y="1982"/>
                  <a:pt x="6825" y="2298"/>
                  <a:pt x="6127" y="2702"/>
                </a:cubicBezTo>
                <a:lnTo>
                  <a:pt x="5200" y="2146"/>
                </a:lnTo>
                <a:cubicBezTo>
                  <a:pt x="5028" y="2043"/>
                  <a:pt x="4822" y="1968"/>
                  <a:pt x="4625" y="1968"/>
                </a:cubicBezTo>
                <a:cubicBezTo>
                  <a:pt x="4464" y="1968"/>
                  <a:pt x="4308" y="2018"/>
                  <a:pt x="4181" y="2146"/>
                </a:cubicBezTo>
                <a:lnTo>
                  <a:pt x="2145" y="4182"/>
                </a:lnTo>
                <a:cubicBezTo>
                  <a:pt x="1864" y="4463"/>
                  <a:pt x="1975" y="4871"/>
                  <a:pt x="2145" y="5201"/>
                </a:cubicBezTo>
                <a:lnTo>
                  <a:pt x="2698" y="6122"/>
                </a:lnTo>
                <a:cubicBezTo>
                  <a:pt x="2292" y="6822"/>
                  <a:pt x="1973" y="7580"/>
                  <a:pt x="1759" y="8380"/>
                </a:cubicBezTo>
                <a:lnTo>
                  <a:pt x="720" y="8641"/>
                </a:lnTo>
                <a:cubicBezTo>
                  <a:pt x="367" y="8730"/>
                  <a:pt x="0" y="8963"/>
                  <a:pt x="0" y="9361"/>
                </a:cubicBezTo>
                <a:lnTo>
                  <a:pt x="0" y="12240"/>
                </a:lnTo>
                <a:cubicBezTo>
                  <a:pt x="0" y="12638"/>
                  <a:pt x="367" y="12848"/>
                  <a:pt x="720" y="12960"/>
                </a:cubicBezTo>
                <a:lnTo>
                  <a:pt x="1759" y="13220"/>
                </a:lnTo>
                <a:cubicBezTo>
                  <a:pt x="1973" y="14021"/>
                  <a:pt x="2292" y="14778"/>
                  <a:pt x="2698" y="15479"/>
                </a:cubicBezTo>
                <a:lnTo>
                  <a:pt x="2145" y="16400"/>
                </a:lnTo>
                <a:cubicBezTo>
                  <a:pt x="1959" y="16714"/>
                  <a:pt x="1864" y="17138"/>
                  <a:pt x="2145" y="17419"/>
                </a:cubicBezTo>
                <a:lnTo>
                  <a:pt x="4181" y="19455"/>
                </a:lnTo>
                <a:cubicBezTo>
                  <a:pt x="4305" y="19579"/>
                  <a:pt x="4454" y="19627"/>
                  <a:pt x="4610" y="19627"/>
                </a:cubicBezTo>
                <a:cubicBezTo>
                  <a:pt x="4807" y="19627"/>
                  <a:pt x="5016" y="19550"/>
                  <a:pt x="5200" y="19455"/>
                </a:cubicBezTo>
                <a:lnTo>
                  <a:pt x="6127" y="18899"/>
                </a:lnTo>
                <a:cubicBezTo>
                  <a:pt x="6825" y="19303"/>
                  <a:pt x="7580" y="19619"/>
                  <a:pt x="8378" y="19832"/>
                </a:cubicBezTo>
                <a:lnTo>
                  <a:pt x="8640" y="20880"/>
                </a:lnTo>
                <a:cubicBezTo>
                  <a:pt x="8730" y="21233"/>
                  <a:pt x="8962" y="21600"/>
                  <a:pt x="9360" y="21600"/>
                </a:cubicBezTo>
                <a:lnTo>
                  <a:pt x="12240" y="21600"/>
                </a:lnTo>
                <a:cubicBezTo>
                  <a:pt x="12638" y="21600"/>
                  <a:pt x="12848" y="21233"/>
                  <a:pt x="12960" y="20880"/>
                </a:cubicBezTo>
                <a:lnTo>
                  <a:pt x="13222" y="19832"/>
                </a:lnTo>
                <a:cubicBezTo>
                  <a:pt x="14020" y="19619"/>
                  <a:pt x="14775" y="19303"/>
                  <a:pt x="15473" y="18899"/>
                </a:cubicBezTo>
                <a:lnTo>
                  <a:pt x="16400" y="19455"/>
                </a:lnTo>
                <a:cubicBezTo>
                  <a:pt x="16584" y="19550"/>
                  <a:pt x="16793" y="19627"/>
                  <a:pt x="16990" y="19627"/>
                </a:cubicBezTo>
                <a:cubicBezTo>
                  <a:pt x="17146" y="19627"/>
                  <a:pt x="17294" y="19579"/>
                  <a:pt x="17419" y="19455"/>
                </a:cubicBezTo>
                <a:lnTo>
                  <a:pt x="19455" y="17419"/>
                </a:lnTo>
                <a:cubicBezTo>
                  <a:pt x="19736" y="17138"/>
                  <a:pt x="19641" y="16714"/>
                  <a:pt x="19455" y="16400"/>
                </a:cubicBezTo>
                <a:lnTo>
                  <a:pt x="18902" y="15479"/>
                </a:lnTo>
                <a:cubicBezTo>
                  <a:pt x="19308" y="14778"/>
                  <a:pt x="19626" y="14021"/>
                  <a:pt x="19841" y="13220"/>
                </a:cubicBezTo>
                <a:lnTo>
                  <a:pt x="20880" y="12960"/>
                </a:lnTo>
                <a:cubicBezTo>
                  <a:pt x="21233" y="12848"/>
                  <a:pt x="21600" y="12638"/>
                  <a:pt x="21600" y="12240"/>
                </a:cubicBezTo>
                <a:lnTo>
                  <a:pt x="21600" y="9361"/>
                </a:lnTo>
                <a:cubicBezTo>
                  <a:pt x="21600" y="8963"/>
                  <a:pt x="21233" y="8730"/>
                  <a:pt x="20880" y="8641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323528" y="3131210"/>
            <a:ext cx="8568952" cy="2938214"/>
            <a:chOff x="1814072" y="3437888"/>
            <a:chExt cx="2455033" cy="2495551"/>
          </a:xfrm>
        </p:grpSpPr>
        <p:sp>
          <p:nvSpPr>
            <p:cNvPr id="31" name="Rectangle 30"/>
            <p:cNvSpPr/>
            <p:nvPr/>
          </p:nvSpPr>
          <p:spPr>
            <a:xfrm>
              <a:off x="1814072" y="3437888"/>
              <a:ext cx="2453128" cy="2495551"/>
            </a:xfrm>
            <a:prstGeom prst="rect">
              <a:avLst/>
            </a:prstGeom>
            <a:noFill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39600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 flipV="1">
              <a:off x="1814072" y="3437888"/>
              <a:ext cx="2455033" cy="51632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feld 2"/>
              <p:cNvSpPr txBox="1"/>
              <p:nvPr/>
            </p:nvSpPr>
            <p:spPr>
              <a:xfrm>
                <a:off x="537389" y="5103594"/>
                <a:ext cx="925190" cy="394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𝝁</m:t>
                          </m:r>
                        </m:e>
                        <m:sub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𝒙</m:t>
                          </m:r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/</m:t>
                          </m:r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𝒚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charset="0"/>
                        </a:rPr>
                        <m:t>=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3" name="Textfeld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389" y="5103594"/>
                <a:ext cx="925190" cy="394788"/>
              </a:xfrm>
              <a:prstGeom prst="rect">
                <a:avLst/>
              </a:prstGeom>
              <a:blipFill rotWithShape="1">
                <a:blip r:embed="rId1"/>
                <a:stretch>
                  <a:fillRect l="-19" t="-25" r="19" b="140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Geschweifte Klammer links 6"/>
          <p:cNvSpPr/>
          <p:nvPr/>
        </p:nvSpPr>
        <p:spPr>
          <a:xfrm>
            <a:off x="1449695" y="4824051"/>
            <a:ext cx="301876" cy="953874"/>
          </a:xfrm>
          <a:prstGeom prst="leftBrac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8" name="Textfeld 7"/>
          <p:cNvSpPr txBox="1"/>
          <p:nvPr/>
        </p:nvSpPr>
        <p:spPr>
          <a:xfrm>
            <a:off x="1760112" y="4816901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0   , on </a:t>
            </a:r>
            <a:r>
              <a:rPr lang="de-DE" dirty="0" err="1"/>
              <a:t>edges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1746104" y="5326066"/>
            <a:ext cx="1864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1   , </a:t>
            </a:r>
            <a:r>
              <a:rPr lang="de-DE" dirty="0" err="1"/>
              <a:t>inside</a:t>
            </a:r>
            <a:r>
              <a:rPr lang="de-DE" dirty="0"/>
              <a:t> plane</a:t>
            </a:r>
            <a:endParaRPr lang="de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 Box 4"/>
              <p:cNvSpPr txBox="1"/>
              <p:nvPr/>
            </p:nvSpPr>
            <p:spPr>
              <a:xfrm>
                <a:off x="558426" y="3699456"/>
                <a:ext cx="3810595" cy="414537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altLang="de-DE" b="0" i="1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de-DE" altLang="de-DE" b="0" i="1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  <m:t>𝐿</m:t>
                        </m:r>
                      </m:e>
                      <m:sub>
                        <m:r>
                          <a:rPr lang="de-DE" altLang="de-DE" b="0" i="1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  <m:t>𝑠</m:t>
                        </m:r>
                      </m:sub>
                    </m:sSub>
                    <m:r>
                      <a:rPr lang="de-DE" altLang="de-DE" b="0" i="1" smtClean="0">
                        <a:latin typeface="Cambria Math" panose="02040503050406030204" charset="0"/>
                        <a:cs typeface="Cambria Math" panose="02040503050406030204" charset="0"/>
                      </a:rPr>
                      <m:t>= </m:t>
                    </m:r>
                    <m:r>
                      <a:rPr lang="en-US" altLang="de-DE" i="1" smtClean="0">
                        <a:latin typeface="Cambria Math" panose="02040503050406030204" charset="0"/>
                        <a:cs typeface="Cambria Math" panose="02040503050406030204" charset="0"/>
                      </a:rPr>
                      <m:t>𝜆</m:t>
                    </m:r>
                    <m:r>
                      <a:rPr lang="en-US" altLang="de-DE" b="0" i="1" smtClean="0">
                        <a:latin typeface="Cambria Math" panose="02040503050406030204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 ( </m:t>
                    </m:r>
                    <m:d>
                      <m:dPr>
                        <m:begChr m:val="|"/>
                        <m:endChr m:val="|"/>
                        <m:ctrlPr>
                          <a:rPr lang="de-DE" i="1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b>
                      <m:sSubPr>
                        <m:ctrlP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bPr>
                      <m:e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𝝁</m:t>
                        </m:r>
                      </m:e>
                      <m:sub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𝒙</m:t>
                        </m:r>
                      </m:sub>
                    </m:sSub>
                    <m:r>
                      <a:rPr lang="de-DE" b="0" i="1" smtClean="0">
                        <a:solidFill>
                          <a:srgbClr val="9C1C26"/>
                        </a:solidFill>
                        <a:latin typeface="Cambria Math" panose="02040503050406030204" charset="0"/>
                      </a:rPr>
                      <m:t>  </m:t>
                    </m:r>
                  </m:oMath>
                </a14:m>
                <a:r>
                  <a:rPr lang="de-DE" dirty="0">
                    <a:solidFill>
                      <a:srgbClr val="9C1C26"/>
                    </a:solidFill>
                    <a:sym typeface="+mn-ea"/>
                  </a:rPr>
                  <a:t> </a:t>
                </a:r>
                <a:r>
                  <a:rPr lang="de-DE" dirty="0">
                    <a:sym typeface="+mn-ea"/>
                  </a:rPr>
                  <a:t>+</a:t>
                </a:r>
                <a:r>
                  <a:rPr lang="de-DE" dirty="0">
                    <a:ea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i="1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  <m:r>
                              <a:rPr lang="de-DE" b="0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de-DE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∗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𝝁</m:t>
                        </m:r>
                      </m:e>
                      <m:sub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𝒚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)</m:t>
                    </m:r>
                  </m:oMath>
                </a14:m>
                <a:endParaRPr lang="en-US" i="1" dirty="0"/>
              </a:p>
            </p:txBody>
          </p:sp>
        </mc:Choice>
        <mc:Fallback>
          <p:sp>
            <p:nvSpPr>
              <p:cNvPr id="20" name="Text 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426" y="3699456"/>
                <a:ext cx="3810595" cy="414537"/>
              </a:xfrm>
              <a:prstGeom prst="rect">
                <a:avLst/>
              </a:prstGeom>
              <a:blipFill rotWithShape="1">
                <a:blip r:embed="rId2"/>
                <a:stretch>
                  <a:fillRect l="-7" t="-140" r="6" b="112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feld 20"/>
              <p:cNvSpPr txBox="1"/>
              <p:nvPr/>
            </p:nvSpPr>
            <p:spPr>
              <a:xfrm>
                <a:off x="4745132" y="5056963"/>
                <a:ext cx="925190" cy="394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𝝁</m:t>
                          </m:r>
                        </m:e>
                        <m:sub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𝒙</m:t>
                          </m:r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/</m:t>
                          </m:r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𝒚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charset="0"/>
                        </a:rPr>
                        <m:t>=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21" name="Textfeld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5132" y="5056963"/>
                <a:ext cx="925190" cy="394788"/>
              </a:xfrm>
              <a:prstGeom prst="rect">
                <a:avLst/>
              </a:prstGeom>
              <a:blipFill rotWithShape="1">
                <a:blip r:embed="rId1"/>
                <a:stretch>
                  <a:fillRect l="-45" t="-116" r="44" b="70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Geschweifte Klammer links 23"/>
          <p:cNvSpPr/>
          <p:nvPr/>
        </p:nvSpPr>
        <p:spPr>
          <a:xfrm>
            <a:off x="5670322" y="4765070"/>
            <a:ext cx="301876" cy="953874"/>
          </a:xfrm>
          <a:prstGeom prst="leftBrac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feld 24"/>
              <p:cNvSpPr txBox="1"/>
              <p:nvPr/>
            </p:nvSpPr>
            <p:spPr>
              <a:xfrm>
                <a:off x="5980739" y="4757920"/>
                <a:ext cx="2948499" cy="4177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de-DE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𝜕</m:t>
                                        </m:r>
                                      </m:e>
                                      <m:sub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𝑥</m:t>
                                        </m:r>
                                        <m:r>
                                          <a:rPr lang="de-DE" b="0" i="1" smtClean="0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/</m:t>
                                        </m:r>
                                        <m:r>
                                          <a:rPr lang="de-DE" b="0" i="1" smtClean="0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</m:oMath>
                </a14:m>
                <a:r>
                  <a:rPr lang="de-DE" dirty="0"/>
                  <a:t>   , on SP  </a:t>
                </a:r>
                <a:r>
                  <a:rPr lang="de-DE" dirty="0" err="1"/>
                  <a:t>edges</a:t>
                </a:r>
                <a:endParaRPr lang="de-DE" dirty="0"/>
              </a:p>
            </p:txBody>
          </p:sp>
        </mc:Choice>
        <mc:Fallback>
          <p:sp>
            <p:nvSpPr>
              <p:cNvPr id="25" name="Textfeld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0739" y="4757920"/>
                <a:ext cx="2948499" cy="417743"/>
              </a:xfrm>
              <a:prstGeom prst="rect">
                <a:avLst/>
              </a:prstGeom>
              <a:blipFill rotWithShape="1">
                <a:blip r:embed="rId3"/>
                <a:stretch>
                  <a:fillRect l="-10" t="-120" r="17" b="99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feld 25"/>
          <p:cNvSpPr txBox="1"/>
          <p:nvPr/>
        </p:nvSpPr>
        <p:spPr>
          <a:xfrm>
            <a:off x="5966731" y="5267085"/>
            <a:ext cx="1608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1   , </a:t>
            </a:r>
            <a:r>
              <a:rPr lang="de-DE" dirty="0" err="1"/>
              <a:t>inside</a:t>
            </a:r>
            <a:r>
              <a:rPr lang="de-DE" dirty="0"/>
              <a:t> SP</a:t>
            </a:r>
            <a:endParaRPr lang="de-DE" dirty="0"/>
          </a:p>
        </p:txBody>
      </p:sp>
      <p:sp>
        <p:nvSpPr>
          <p:cNvPr id="4" name="Textfeld 3"/>
          <p:cNvSpPr txBox="1"/>
          <p:nvPr/>
        </p:nvSpPr>
        <p:spPr>
          <a:xfrm>
            <a:off x="555920" y="4304546"/>
            <a:ext cx="1928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SP-Loss </a:t>
            </a:r>
            <a:r>
              <a:rPr lang="de-DE" b="1" dirty="0" err="1"/>
              <a:t>binary</a:t>
            </a:r>
            <a:r>
              <a:rPr lang="de-DE" b="1" dirty="0"/>
              <a:t> </a:t>
            </a:r>
            <a:endParaRPr lang="de-DE" b="1" dirty="0"/>
          </a:p>
        </p:txBody>
      </p:sp>
      <p:sp>
        <p:nvSpPr>
          <p:cNvPr id="27" name="Textfeld 26"/>
          <p:cNvSpPr txBox="1"/>
          <p:nvPr/>
        </p:nvSpPr>
        <p:spPr>
          <a:xfrm>
            <a:off x="4816416" y="4273413"/>
            <a:ext cx="2480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SP-Loss </a:t>
            </a:r>
            <a:r>
              <a:rPr lang="de-DE" b="1" dirty="0" err="1"/>
              <a:t>continuous</a:t>
            </a:r>
            <a:r>
              <a:rPr lang="de-DE" b="1" dirty="0"/>
              <a:t> </a:t>
            </a:r>
            <a:endParaRPr lang="de-DE" b="1" dirty="0"/>
          </a:p>
        </p:txBody>
      </p:sp>
      <p:sp>
        <p:nvSpPr>
          <p:cNvPr id="10" name="Rounded Rectangle 9"/>
          <p:cNvSpPr/>
          <p:nvPr/>
        </p:nvSpPr>
        <p:spPr>
          <a:xfrm>
            <a:off x="381635" y="3259455"/>
            <a:ext cx="8295005" cy="854710"/>
          </a:xfrm>
          <a:prstGeom prst="round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424815" y="4273550"/>
            <a:ext cx="8295005" cy="1717040"/>
          </a:xfrm>
          <a:prstGeom prst="round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mph" presetSubtype="0" accel="50000" decel="5000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5" dur="500" fill="hold"/>
                                        <p:tgtEl>
                                          <p:spTgt spid="3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6" presetClass="emph" presetSubtype="0" accel="50000" decel="5000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7" dur="500" fill="hold"/>
                                        <p:tgtEl>
                                          <p:spTgt spid="1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8" presetID="6" presetClass="emph" presetSubtype="0" accel="50000" decel="5000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ldLvl="0" animBg="1"/>
      <p:bldP spid="19" grpId="1" bldLvl="0" animBg="1"/>
      <p:bldP spid="22" grpId="0" bldLvl="0" animBg="1"/>
      <p:bldP spid="22" grpId="1" bldLvl="0" animBg="1"/>
      <p:bldP spid="38" grpId="0" bldLvl="0" animBg="1"/>
      <p:bldP spid="38" grpId="1" bldLvl="0" animBg="1"/>
      <p:bldP spid="10" grpId="0" animBg="1"/>
      <p:bldP spid="12" grpId="0" bldLvl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390525" y="1685925"/>
            <a:ext cx="2322195" cy="4427855"/>
            <a:chOff x="1814072" y="3582018"/>
            <a:chExt cx="2357804" cy="2640527"/>
          </a:xfrm>
        </p:grpSpPr>
        <p:sp>
          <p:nvSpPr>
            <p:cNvPr id="28" name="Rectangle 27"/>
            <p:cNvSpPr/>
            <p:nvPr/>
          </p:nvSpPr>
          <p:spPr>
            <a:xfrm>
              <a:off x="1814072" y="3674794"/>
              <a:ext cx="2357804" cy="25477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 dirty="0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graphicFrame>
        <p:nvGraphicFramePr>
          <p:cNvPr id="7" name="Chart 4"/>
          <p:cNvGraphicFramePr/>
          <p:nvPr/>
        </p:nvGraphicFramePr>
        <p:xfrm>
          <a:off x="247650" y="3773170"/>
          <a:ext cx="2320290" cy="23406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dirty="0" err="1">
                <a:sym typeface="+mn-ea"/>
              </a:rPr>
              <a:t>Improvements</a:t>
            </a:r>
            <a:br>
              <a:rPr lang="en-US" dirty="0" err="1">
                <a:sym typeface="+mn-ea"/>
              </a:rPr>
            </a:br>
            <a:r>
              <a:rPr lang="de-DE" altLang="en-US" sz="2000" dirty="0">
                <a:sym typeface="+mn-ea"/>
              </a:rPr>
              <a:t>Iteration III: Binary Superpixel Loss</a:t>
            </a:r>
            <a:endParaRPr lang="de-DE" altLang="en-US" sz="2000" dirty="0"/>
          </a:p>
        </p:txBody>
      </p:sp>
      <p:graphicFrame>
        <p:nvGraphicFramePr>
          <p:cNvPr id="3" name="Chart 2"/>
          <p:cNvGraphicFramePr/>
          <p:nvPr/>
        </p:nvGraphicFramePr>
        <p:xfrm>
          <a:off x="3023235" y="1505585"/>
          <a:ext cx="5919470" cy="46081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" name="Текст 7"/>
          <p:cNvSpPr txBox="1"/>
          <p:nvPr/>
        </p:nvSpPr>
        <p:spPr>
          <a:xfrm>
            <a:off x="534035" y="4681855"/>
            <a:ext cx="1948815" cy="523875"/>
          </a:xfrm>
          <a:prstGeom prst="rect">
            <a:avLst/>
          </a:prstGeom>
        </p:spPr>
        <p:txBody>
          <a:bodyPr tIns="0" anchor="ctr" anchorCtr="0">
            <a:noAutofit/>
          </a:bodyPr>
          <a:lstStyle>
            <a:lvl1pPr marL="0" marR="0" indent="0" algn="ctr" defTabSz="913765" rtl="0" eaLnBrk="1" fontAlgn="auto" latinLnBrk="0" hangingPunct="1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1800" b="0" i="0" kern="1200" baseline="0">
                <a:solidFill>
                  <a:schemeClr val="tx1"/>
                </a:solidFill>
                <a:latin typeface="+mj-lt"/>
                <a:ea typeface="Source Sans Pro" charset="0"/>
                <a:cs typeface="Source Sans Pro" charset="0"/>
              </a:defRPr>
            </a:lvl1pPr>
            <a:lvl2pPr marL="6858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4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  <a:lvl3pPr marL="11430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0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3pPr>
            <a:lvl4pPr marL="1600200" indent="-22860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de-DE" sz="2800" b="1" dirty="0">
                <a:latin typeface="Open Sans" charset="0"/>
                <a:ea typeface="Open Sans" charset="0"/>
                <a:cs typeface="Open Sans" charset="0"/>
              </a:rPr>
              <a:t>+398</a:t>
            </a:r>
            <a:r>
              <a:rPr lang="en-US" sz="2800" b="1" dirty="0">
                <a:latin typeface="Open Sans" charset="0"/>
                <a:ea typeface="Open Sans" charset="0"/>
                <a:cs typeface="Open Sans" charset="0"/>
              </a:rPr>
              <a:t>%</a:t>
            </a:r>
            <a:endParaRPr lang="en-US" sz="2800" b="1" dirty="0"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1" name="TextBox 18"/>
          <p:cNvSpPr txBox="1"/>
          <p:nvPr/>
        </p:nvSpPr>
        <p:spPr>
          <a:xfrm>
            <a:off x="466725" y="1948945"/>
            <a:ext cx="2167256" cy="1767205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sz="2000" b="1" dirty="0"/>
              <a:t>Testing:</a:t>
            </a:r>
            <a:br>
              <a:rPr lang="de-DE" altLang="en-US" sz="2000" b="1" dirty="0"/>
            </a:br>
            <a:r>
              <a:rPr lang="de-DE" altLang="en-US" sz="2000" b="1" dirty="0"/>
              <a:t>Abs. rel. Error</a:t>
            </a:r>
            <a:endParaRPr lang="de-DE" altLang="en-US" sz="20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/>
              <a:t>Baseline: 0.115 </a:t>
            </a:r>
            <a:endParaRPr lang="de-DE" sz="1600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 err="1"/>
              <a:t>Current</a:t>
            </a:r>
            <a:r>
              <a:rPr lang="de-DE" sz="1600" dirty="0"/>
              <a:t>: 0.443</a:t>
            </a:r>
            <a:endParaRPr lang="de-DE" sz="16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3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8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sz="1800" dirty="0"/>
              <a:t>Overview </a:t>
            </a:r>
            <a:r>
              <a:rPr lang="de-DE" altLang="en-US" sz="1800" dirty="0"/>
              <a:t>and</a:t>
            </a:r>
            <a:r>
              <a:rPr lang="en-US" sz="1800" dirty="0"/>
              <a:t> Goal</a:t>
            </a:r>
            <a:endParaRPr lang="en-US" sz="1800" dirty="0"/>
          </a:p>
          <a:p>
            <a:pPr marL="457200" indent="-457200">
              <a:buFont typeface="+mj-lt"/>
              <a:buAutoNum type="arabicPeriod"/>
            </a:pPr>
            <a:r>
              <a:rPr lang="en-US" sz="1800" dirty="0"/>
              <a:t>Architecture </a:t>
            </a:r>
            <a:r>
              <a:rPr lang="de-DE" altLang="en-US" sz="1800" dirty="0"/>
              <a:t>of Baseline NN - Godart et. al 2019</a:t>
            </a:r>
            <a:endParaRPr lang="de-DE" altLang="en-US" sz="1800" dirty="0"/>
          </a:p>
          <a:p>
            <a:pPr marL="457200" indent="-457200">
              <a:buFont typeface="+mj-lt"/>
              <a:buAutoNum type="arabicPeriod"/>
            </a:pPr>
            <a:r>
              <a:rPr lang="de-DE" sz="1800" dirty="0" err="1"/>
              <a:t>Improvement Approaches </a:t>
            </a:r>
            <a:endParaRPr lang="en-US" sz="1800" dirty="0" err="1"/>
          </a:p>
          <a:p>
            <a:pPr marL="914400" lvl="1" indent="-457200">
              <a:buFont typeface="+mj-lt"/>
              <a:buAutoNum type="arabicPeriod"/>
            </a:pPr>
            <a:r>
              <a:rPr lang="de-DE" altLang="en-US" sz="1800" dirty="0" err="1"/>
              <a:t>Iteration I: 4 Ch: RGB &amp; SP, Normal2Depth (N2D) Block</a:t>
            </a:r>
            <a:endParaRPr lang="de-DE" altLang="en-US" sz="1800" dirty="0" err="1"/>
          </a:p>
          <a:p>
            <a:pPr marL="914400" lvl="1" indent="-457200">
              <a:buFont typeface="+mj-lt"/>
              <a:buAutoNum type="arabicPeriod"/>
            </a:pPr>
            <a:r>
              <a:rPr lang="de-DE" altLang="en-US" sz="1800" dirty="0" err="1"/>
              <a:t>Iteration II: 4 Ch + N2D</a:t>
            </a:r>
            <a:endParaRPr lang="de-DE" altLang="en-US" sz="1800" dirty="0" err="1"/>
          </a:p>
          <a:p>
            <a:pPr marL="914400" lvl="1" indent="-457200">
              <a:buFont typeface="+mj-lt"/>
              <a:buAutoNum type="arabicPeriod"/>
            </a:pPr>
            <a:r>
              <a:rPr lang="de-DE" altLang="en-US" sz="1800" dirty="0" err="1"/>
              <a:t>Iteration III: Superpixel Loss: Binary, Continuous</a:t>
            </a:r>
            <a:endParaRPr lang="de-DE" altLang="en-US" sz="1800" dirty="0" err="1"/>
          </a:p>
          <a:p>
            <a:pPr marL="914400" lvl="1" indent="-457200">
              <a:buFont typeface="+mj-lt"/>
              <a:buAutoNum type="arabicPeriod"/>
            </a:pPr>
            <a:r>
              <a:rPr lang="de-DE" altLang="en-US" sz="1800" dirty="0" err="1"/>
              <a:t>Iteration IV: Normal in Loss</a:t>
            </a:r>
            <a:endParaRPr lang="de-DE" altLang="en-US" sz="1800" dirty="0" err="1"/>
          </a:p>
          <a:p>
            <a:pPr marL="914400" lvl="1" indent="-457200">
              <a:buFont typeface="+mj-lt"/>
              <a:buAutoNum type="arabicPeriod"/>
            </a:pPr>
            <a:r>
              <a:rPr lang="de-DE" altLang="en-US" sz="1800" dirty="0"/>
              <a:t>Final: N2D + Normal Loss &amp; Continuous Superpixel Loss</a:t>
            </a:r>
            <a:endParaRPr lang="en-US" sz="1800" dirty="0"/>
          </a:p>
          <a:p>
            <a:pPr marL="457200" indent="-457200">
              <a:buFont typeface="+mj-lt"/>
              <a:buAutoNum type="arabicPeriod"/>
            </a:pPr>
            <a:r>
              <a:rPr lang="de-DE" altLang="en-US" sz="1800" dirty="0"/>
              <a:t>Results</a:t>
            </a:r>
            <a:endParaRPr lang="en-US" sz="1800" dirty="0"/>
          </a:p>
          <a:p>
            <a:pPr marL="457200" indent="-457200">
              <a:buFont typeface="+mj-lt"/>
              <a:buAutoNum type="arabicPeriod"/>
            </a:pPr>
            <a:r>
              <a:rPr lang="de-DE" sz="1800" dirty="0"/>
              <a:t>F</a:t>
            </a:r>
            <a:r>
              <a:rPr lang="de-DE" altLang="en-US" sz="1800" dirty="0"/>
              <a:t>urther </a:t>
            </a:r>
            <a:r>
              <a:rPr lang="en-US" sz="1800" dirty="0"/>
              <a:t>Approaches</a:t>
            </a:r>
            <a:endParaRPr lang="en-US" sz="1800" dirty="0"/>
          </a:p>
          <a:p>
            <a:pPr marL="457200" indent="-457200">
              <a:buFont typeface="+mj-lt"/>
              <a:buAutoNum type="arabicPeriod"/>
            </a:pPr>
            <a:r>
              <a:rPr lang="en-US" sz="1800" dirty="0"/>
              <a:t>Review</a:t>
            </a:r>
            <a:endParaRPr lang="en-US" sz="1800" dirty="0"/>
          </a:p>
          <a:p>
            <a:pPr marL="457200" indent="-457200">
              <a:buFont typeface="+mj-lt"/>
              <a:buAutoNum type="arabicPeriod"/>
            </a:pPr>
            <a:endParaRPr lang="en-US" sz="18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390525" y="1685925"/>
            <a:ext cx="2322195" cy="4427855"/>
            <a:chOff x="1814072" y="3582018"/>
            <a:chExt cx="2357804" cy="2640527"/>
          </a:xfrm>
        </p:grpSpPr>
        <p:sp>
          <p:nvSpPr>
            <p:cNvPr id="28" name="Rectangle 27"/>
            <p:cNvSpPr/>
            <p:nvPr/>
          </p:nvSpPr>
          <p:spPr>
            <a:xfrm>
              <a:off x="1814072" y="3674794"/>
              <a:ext cx="2357804" cy="25477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 dirty="0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graphicFrame>
        <p:nvGraphicFramePr>
          <p:cNvPr id="7" name="Chart 4"/>
          <p:cNvGraphicFramePr/>
          <p:nvPr/>
        </p:nvGraphicFramePr>
        <p:xfrm>
          <a:off x="247650" y="3773170"/>
          <a:ext cx="2320290" cy="23406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dirty="0" err="1">
                <a:sym typeface="+mn-ea"/>
              </a:rPr>
              <a:t>Improvements</a:t>
            </a:r>
            <a:br>
              <a:rPr lang="en-US" dirty="0" err="1">
                <a:sym typeface="+mn-ea"/>
              </a:rPr>
            </a:br>
            <a:r>
              <a:rPr lang="de-DE" altLang="en-US" sz="2000">
                <a:sym typeface="+mn-ea"/>
              </a:rPr>
              <a:t>Iteration III: </a:t>
            </a:r>
            <a:r>
              <a:rPr lang="de-DE" altLang="en-US" sz="2000" dirty="0" err="1">
                <a:sym typeface="+mn-ea"/>
              </a:rPr>
              <a:t>Continuous</a:t>
            </a:r>
            <a:r>
              <a:rPr lang="de-DE" altLang="en-US" sz="2000" dirty="0">
                <a:sym typeface="+mn-ea"/>
              </a:rPr>
              <a:t> Superpixel Loss</a:t>
            </a:r>
            <a:endParaRPr lang="de-DE" altLang="en-US" sz="2000" dirty="0" err="1"/>
          </a:p>
        </p:txBody>
      </p:sp>
      <p:graphicFrame>
        <p:nvGraphicFramePr>
          <p:cNvPr id="3" name="Chart 2"/>
          <p:cNvGraphicFramePr/>
          <p:nvPr/>
        </p:nvGraphicFramePr>
        <p:xfrm>
          <a:off x="3023235" y="1505585"/>
          <a:ext cx="5919470" cy="46081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" name="Текст 7"/>
          <p:cNvSpPr txBox="1"/>
          <p:nvPr/>
        </p:nvSpPr>
        <p:spPr>
          <a:xfrm>
            <a:off x="900430" y="4681855"/>
            <a:ext cx="1367790" cy="523875"/>
          </a:xfrm>
          <a:prstGeom prst="rect">
            <a:avLst/>
          </a:prstGeom>
        </p:spPr>
        <p:txBody>
          <a:bodyPr tIns="0" anchor="ctr" anchorCtr="0">
            <a:noAutofit/>
          </a:bodyPr>
          <a:lstStyle>
            <a:lvl1pPr marL="0" marR="0" indent="0" algn="ctr" defTabSz="913765" rtl="0" eaLnBrk="1" fontAlgn="auto" latinLnBrk="0" hangingPunct="1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1800" b="0" i="0" kern="1200" baseline="0">
                <a:solidFill>
                  <a:schemeClr val="tx1"/>
                </a:solidFill>
                <a:latin typeface="+mj-lt"/>
                <a:ea typeface="Source Sans Pro" charset="0"/>
                <a:cs typeface="Source Sans Pro" charset="0"/>
              </a:defRPr>
            </a:lvl1pPr>
            <a:lvl2pPr marL="6858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4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  <a:lvl3pPr marL="11430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0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3pPr>
            <a:lvl4pPr marL="1600200" indent="-22860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de-DE" sz="2800" b="1" dirty="0">
                <a:latin typeface="Open Sans" charset="0"/>
                <a:ea typeface="Open Sans" charset="0"/>
                <a:cs typeface="Open Sans" charset="0"/>
              </a:rPr>
              <a:t>+20</a:t>
            </a:r>
            <a:r>
              <a:rPr lang="en-US" sz="2800" b="1" dirty="0">
                <a:latin typeface="Open Sans" charset="0"/>
                <a:ea typeface="Open Sans" charset="0"/>
                <a:cs typeface="Open Sans" charset="0"/>
              </a:rPr>
              <a:t>%</a:t>
            </a:r>
            <a:endParaRPr lang="en-US" sz="2800" b="1" dirty="0"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1" name="TextBox 18"/>
          <p:cNvSpPr txBox="1"/>
          <p:nvPr/>
        </p:nvSpPr>
        <p:spPr>
          <a:xfrm>
            <a:off x="466724" y="1872515"/>
            <a:ext cx="2243817" cy="1767205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sz="2000" b="1" dirty="0"/>
              <a:t>Testing:</a:t>
            </a:r>
            <a:br>
              <a:rPr lang="de-DE" altLang="en-US" sz="2000" b="1" dirty="0"/>
            </a:br>
            <a:r>
              <a:rPr lang="de-DE" altLang="en-US" sz="2000" b="1" dirty="0"/>
              <a:t>Abs. rel. Error</a:t>
            </a:r>
            <a:endParaRPr lang="de-DE" altLang="en-US" sz="20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/>
              <a:t>Baseline: 0.115 </a:t>
            </a:r>
            <a:endParaRPr lang="de-DE" sz="1600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 err="1"/>
              <a:t>Current</a:t>
            </a:r>
            <a:r>
              <a:rPr lang="de-DE" sz="1600" dirty="0"/>
              <a:t>: 0.138</a:t>
            </a:r>
            <a:endParaRPr lang="de-DE" sz="16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3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8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arallelogram 8"/>
          <p:cNvSpPr/>
          <p:nvPr/>
        </p:nvSpPr>
        <p:spPr>
          <a:xfrm rot="20580000" flipH="1">
            <a:off x="212219" y="3027137"/>
            <a:ext cx="4360545" cy="1199515"/>
          </a:xfrm>
          <a:prstGeom prst="parallelogram">
            <a:avLst>
              <a:gd name="adj" fmla="val 102731"/>
            </a:avLst>
          </a:prstGeom>
          <a:solidFill>
            <a:schemeClr val="accent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en-US" dirty="0"/>
              <a:t>Loss </a:t>
            </a:r>
            <a:r>
              <a:rPr lang="de-DE" altLang="en-US" dirty="0" err="1"/>
              <a:t>Function</a:t>
            </a:r>
            <a:br>
              <a:rPr lang="de-DE" altLang="en-US" dirty="0"/>
            </a:br>
            <a:r>
              <a:rPr lang="de-DE" altLang="en-US" sz="2000" dirty="0"/>
              <a:t>Normals in Loss </a:t>
            </a:r>
            <a:r>
              <a:rPr lang="de-DE" altLang="en-US" sz="2000" dirty="0" err="1"/>
              <a:t>Function</a:t>
            </a:r>
            <a:endParaRPr lang="de-DE" altLang="en-US" sz="2000" dirty="0"/>
          </a:p>
        </p:txBody>
      </p:sp>
      <p:sp>
        <p:nvSpPr>
          <p:cNvPr id="11" name="Content Placeholder 3"/>
          <p:cNvSpPr/>
          <p:nvPr/>
        </p:nvSpPr>
        <p:spPr>
          <a:xfrm>
            <a:off x="358775" y="1525905"/>
            <a:ext cx="7719060" cy="49276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/>
            <a:endParaRPr lang="de-DE" altLang="en-US" b="1"/>
          </a:p>
        </p:txBody>
      </p:sp>
      <p:sp>
        <p:nvSpPr>
          <p:cNvPr id="10" name="Oval 9"/>
          <p:cNvSpPr/>
          <p:nvPr/>
        </p:nvSpPr>
        <p:spPr>
          <a:xfrm>
            <a:off x="1479679" y="3142707"/>
            <a:ext cx="1824990" cy="802005"/>
          </a:xfrm>
          <a:prstGeom prst="ellipse">
            <a:avLst/>
          </a:prstGeom>
          <a:effectLst>
            <a:outerShdw blurRad="50800" dist="1143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>
            <a:off x="1545719" y="3142707"/>
            <a:ext cx="1028700" cy="509905"/>
          </a:xfrm>
          <a:custGeom>
            <a:avLst/>
            <a:gdLst>
              <a:gd name="connisteX0" fmla="*/ 0 w 1028700"/>
              <a:gd name="connsiteY0" fmla="*/ 509905 h 509905"/>
              <a:gd name="connisteX1" fmla="*/ 941070 w 1028700"/>
              <a:gd name="connsiteY1" fmla="*/ 457200 h 509905"/>
              <a:gd name="connisteX2" fmla="*/ 721360 w 1028700"/>
              <a:gd name="connsiteY2" fmla="*/ 228600 h 509905"/>
              <a:gd name="connisteX3" fmla="*/ 1020445 w 1028700"/>
              <a:gd name="connsiteY3" fmla="*/ 8255 h 509905"/>
              <a:gd name="connisteX4" fmla="*/ 1002665 w 1028700"/>
              <a:gd name="connsiteY4" fmla="*/ 17145 h 509905"/>
              <a:gd name="connisteX5" fmla="*/ 1028700 w 1028700"/>
              <a:gd name="connsiteY5" fmla="*/ 0 h 50990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1028700" h="509905">
                <a:moveTo>
                  <a:pt x="0" y="509905"/>
                </a:moveTo>
                <a:lnTo>
                  <a:pt x="941070" y="457200"/>
                </a:lnTo>
                <a:lnTo>
                  <a:pt x="721360" y="228600"/>
                </a:lnTo>
                <a:lnTo>
                  <a:pt x="1020445" y="8255"/>
                </a:lnTo>
                <a:lnTo>
                  <a:pt x="1002665" y="17145"/>
                </a:lnTo>
                <a:lnTo>
                  <a:pt x="1028700" y="0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Connector 13"/>
          <p:cNvCxnSpPr>
            <a:endCxn id="10" idx="5"/>
          </p:cNvCxnSpPr>
          <p:nvPr/>
        </p:nvCxnSpPr>
        <p:spPr>
          <a:xfrm>
            <a:off x="2449959" y="3599907"/>
            <a:ext cx="587375" cy="227330"/>
          </a:xfrm>
          <a:prstGeom prst="lin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18" name="Group 17"/>
          <p:cNvGrpSpPr/>
          <p:nvPr/>
        </p:nvGrpSpPr>
        <p:grpSpPr>
          <a:xfrm>
            <a:off x="311569" y="1635434"/>
            <a:ext cx="914400" cy="1068080"/>
            <a:chOff x="5075726" y="2752399"/>
            <a:chExt cx="914400" cy="1068080"/>
          </a:xfrm>
        </p:grpSpPr>
        <p:sp>
          <p:nvSpPr>
            <p:cNvPr id="19" name="Freeform 18"/>
            <p:cNvSpPr/>
            <p:nvPr/>
          </p:nvSpPr>
          <p:spPr>
            <a:xfrm rot="16200000" flipH="1" flipV="1">
              <a:off x="4998886" y="2829239"/>
              <a:ext cx="1068080" cy="914400"/>
            </a:xfrm>
            <a:custGeom>
              <a:avLst/>
              <a:gdLst>
                <a:gd name="connsiteX0" fmla="*/ 0 w 1068080"/>
                <a:gd name="connsiteY0" fmla="*/ 914400 h 914400"/>
                <a:gd name="connsiteX1" fmla="*/ 0 w 1068080"/>
                <a:gd name="connsiteY1" fmla="*/ 0 h 914400"/>
                <a:gd name="connsiteX2" fmla="*/ 914400 w 1068080"/>
                <a:gd name="connsiteY2" fmla="*/ 0 h 914400"/>
                <a:gd name="connsiteX3" fmla="*/ 914400 w 1068080"/>
                <a:gd name="connsiteY3" fmla="*/ 760720 h 914400"/>
                <a:gd name="connsiteX4" fmla="*/ 1068080 w 1068080"/>
                <a:gd name="connsiteY4" fmla="*/ 914400 h 914400"/>
                <a:gd name="connsiteX5" fmla="*/ 914400 w 1068080"/>
                <a:gd name="connsiteY5" fmla="*/ 91440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8080" h="914400">
                  <a:moveTo>
                    <a:pt x="0" y="914400"/>
                  </a:moveTo>
                  <a:lnTo>
                    <a:pt x="0" y="0"/>
                  </a:lnTo>
                  <a:lnTo>
                    <a:pt x="914400" y="0"/>
                  </a:lnTo>
                  <a:lnTo>
                    <a:pt x="914400" y="760720"/>
                  </a:lnTo>
                  <a:lnTo>
                    <a:pt x="1068080" y="914400"/>
                  </a:lnTo>
                  <a:lnTo>
                    <a:pt x="914400" y="914400"/>
                  </a:lnTo>
                  <a:close/>
                </a:path>
              </a:pathLst>
            </a:custGeom>
            <a:solidFill>
              <a:schemeClr val="accent1"/>
            </a:solidFill>
            <a:ln w="6350">
              <a:noFill/>
            </a:ln>
            <a:effectLst>
              <a:outerShdw blurRad="508000" dist="2540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r"/>
              <a:endParaRPr lang="en-US" dirty="0"/>
            </a:p>
          </p:txBody>
        </p:sp>
        <p:sp>
          <p:nvSpPr>
            <p:cNvPr id="21" name="Shape 3624"/>
            <p:cNvSpPr/>
            <p:nvPr/>
          </p:nvSpPr>
          <p:spPr>
            <a:xfrm>
              <a:off x="5327527" y="3015255"/>
              <a:ext cx="410797" cy="4107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755" y="6010"/>
                  </a:moveTo>
                  <a:lnTo>
                    <a:pt x="18630" y="7136"/>
                  </a:lnTo>
                  <a:lnTo>
                    <a:pt x="14465" y="2970"/>
                  </a:lnTo>
                  <a:lnTo>
                    <a:pt x="15590" y="1845"/>
                  </a:lnTo>
                  <a:cubicBezTo>
                    <a:pt x="15590" y="1845"/>
                    <a:pt x="16391" y="982"/>
                    <a:pt x="17673" y="982"/>
                  </a:cubicBezTo>
                  <a:cubicBezTo>
                    <a:pt x="19300" y="982"/>
                    <a:pt x="20618" y="2300"/>
                    <a:pt x="20618" y="3927"/>
                  </a:cubicBezTo>
                  <a:cubicBezTo>
                    <a:pt x="20618" y="4741"/>
                    <a:pt x="20288" y="5477"/>
                    <a:pt x="19755" y="6010"/>
                  </a:cubicBezTo>
                  <a:moveTo>
                    <a:pt x="7364" y="18402"/>
                  </a:moveTo>
                  <a:lnTo>
                    <a:pt x="7364" y="14727"/>
                  </a:lnTo>
                  <a:cubicBezTo>
                    <a:pt x="7364" y="14456"/>
                    <a:pt x="7144" y="14236"/>
                    <a:pt x="6873" y="14236"/>
                  </a:cubicBezTo>
                  <a:lnTo>
                    <a:pt x="3198" y="14236"/>
                  </a:lnTo>
                  <a:lnTo>
                    <a:pt x="13770" y="3665"/>
                  </a:lnTo>
                  <a:lnTo>
                    <a:pt x="17935" y="7830"/>
                  </a:lnTo>
                  <a:cubicBezTo>
                    <a:pt x="17935" y="7830"/>
                    <a:pt x="7364" y="18402"/>
                    <a:pt x="7364" y="18402"/>
                  </a:cubicBezTo>
                  <a:close/>
                  <a:moveTo>
                    <a:pt x="6382" y="19042"/>
                  </a:moveTo>
                  <a:lnTo>
                    <a:pt x="2945" y="19845"/>
                  </a:lnTo>
                  <a:lnTo>
                    <a:pt x="2945" y="18655"/>
                  </a:lnTo>
                  <a:lnTo>
                    <a:pt x="1755" y="18655"/>
                  </a:lnTo>
                  <a:lnTo>
                    <a:pt x="2558" y="15218"/>
                  </a:lnTo>
                  <a:lnTo>
                    <a:pt x="6382" y="15218"/>
                  </a:lnTo>
                  <a:cubicBezTo>
                    <a:pt x="6382" y="15218"/>
                    <a:pt x="6382" y="19042"/>
                    <a:pt x="6382" y="19042"/>
                  </a:cubicBezTo>
                  <a:close/>
                  <a:moveTo>
                    <a:pt x="17673" y="0"/>
                  </a:moveTo>
                  <a:cubicBezTo>
                    <a:pt x="16588" y="0"/>
                    <a:pt x="15606" y="439"/>
                    <a:pt x="14896" y="1151"/>
                  </a:cubicBezTo>
                  <a:lnTo>
                    <a:pt x="1641" y="14405"/>
                  </a:lnTo>
                  <a:lnTo>
                    <a:pt x="0" y="21600"/>
                  </a:lnTo>
                  <a:lnTo>
                    <a:pt x="7195" y="19959"/>
                  </a:lnTo>
                  <a:lnTo>
                    <a:pt x="20449" y="6704"/>
                  </a:lnTo>
                  <a:cubicBezTo>
                    <a:pt x="21160" y="5994"/>
                    <a:pt x="21600" y="5012"/>
                    <a:pt x="21600" y="3927"/>
                  </a:cubicBezTo>
                  <a:cubicBezTo>
                    <a:pt x="21600" y="1758"/>
                    <a:pt x="19842" y="0"/>
                    <a:pt x="17673" y="0"/>
                  </a:cubicBezTo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sp>
        <p:nvSpPr>
          <p:cNvPr id="22" name="Rectangle 29"/>
          <p:cNvSpPr/>
          <p:nvPr/>
        </p:nvSpPr>
        <p:spPr>
          <a:xfrm>
            <a:off x="1453763" y="1635125"/>
            <a:ext cx="3049270" cy="345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Concept Idea</a:t>
            </a:r>
            <a:endParaRPr lang="de-DE" altLang="en-US" b="1" dirty="0">
              <a:solidFill>
                <a:srgbClr val="FFFFFF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3" name="Textfeld 2"/>
          <p:cNvSpPr txBox="1"/>
          <p:nvPr/>
        </p:nvSpPr>
        <p:spPr>
          <a:xfrm>
            <a:off x="264411" y="4879127"/>
            <a:ext cx="4307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dirty="0"/>
              <a:t>Force </a:t>
            </a:r>
            <a:r>
              <a:rPr lang="de-DE" dirty="0" err="1"/>
              <a:t>normals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equal</a:t>
            </a:r>
            <a:r>
              <a:rPr lang="de-DE" dirty="0"/>
              <a:t> </a:t>
            </a:r>
            <a:r>
              <a:rPr lang="de-DE" dirty="0" err="1"/>
              <a:t>inside</a:t>
            </a:r>
            <a:r>
              <a:rPr lang="de-DE" dirty="0"/>
              <a:t> SPs</a:t>
            </a:r>
            <a:endParaRPr lang="en-GB" dirty="0"/>
          </a:p>
        </p:txBody>
      </p:sp>
      <p:sp>
        <p:nvSpPr>
          <p:cNvPr id="20" name="Textfeld 19"/>
          <p:cNvSpPr txBox="1"/>
          <p:nvPr/>
        </p:nvSpPr>
        <p:spPr>
          <a:xfrm>
            <a:off x="273571" y="5338011"/>
            <a:ext cx="4850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dirty="0" err="1"/>
              <a:t>Treat</a:t>
            </a:r>
            <a:r>
              <a:rPr lang="de-DE" dirty="0"/>
              <a:t> </a:t>
            </a:r>
            <a:r>
              <a:rPr lang="de-DE" dirty="0" err="1"/>
              <a:t>superpixels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planes </a:t>
            </a:r>
            <a:r>
              <a:rPr lang="de-DE" dirty="0" err="1"/>
              <a:t>represented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normal </a:t>
            </a:r>
            <a:r>
              <a:rPr lang="de-DE" dirty="0" err="1"/>
              <a:t>vector</a:t>
            </a:r>
            <a:endParaRPr lang="en-GB" dirty="0"/>
          </a:p>
        </p:txBody>
      </p:sp>
      <p:cxnSp>
        <p:nvCxnSpPr>
          <p:cNvPr id="90" name="Gerade Verbindung mit Pfeil 89"/>
          <p:cNvCxnSpPr/>
          <p:nvPr/>
        </p:nvCxnSpPr>
        <p:spPr>
          <a:xfrm flipV="1">
            <a:off x="1763688" y="3142707"/>
            <a:ext cx="0" cy="286293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Gerade Verbindung mit Pfeil 90"/>
          <p:cNvCxnSpPr/>
          <p:nvPr/>
        </p:nvCxnSpPr>
        <p:spPr>
          <a:xfrm flipH="1" flipV="1">
            <a:off x="1907704" y="3021624"/>
            <a:ext cx="144016" cy="40737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Gerade Verbindung mit Pfeil 91"/>
          <p:cNvCxnSpPr/>
          <p:nvPr/>
        </p:nvCxnSpPr>
        <p:spPr>
          <a:xfrm flipH="1" flipV="1">
            <a:off x="1907704" y="2605655"/>
            <a:ext cx="360040" cy="684735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Gerade Verbindung mit Pfeil 92"/>
          <p:cNvCxnSpPr/>
          <p:nvPr/>
        </p:nvCxnSpPr>
        <p:spPr>
          <a:xfrm flipV="1">
            <a:off x="2195736" y="3021624"/>
            <a:ext cx="378683" cy="48430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Gerade Verbindung mit Pfeil 93"/>
          <p:cNvCxnSpPr/>
          <p:nvPr/>
        </p:nvCxnSpPr>
        <p:spPr>
          <a:xfrm flipH="1" flipV="1">
            <a:off x="1453763" y="3021624"/>
            <a:ext cx="173524" cy="578283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Gerade Verbindung mit Pfeil 94"/>
          <p:cNvCxnSpPr/>
          <p:nvPr/>
        </p:nvCxnSpPr>
        <p:spPr>
          <a:xfrm flipV="1">
            <a:off x="1907704" y="3142707"/>
            <a:ext cx="286807" cy="363224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Gerade Verbindung mit Pfeil 95"/>
          <p:cNvCxnSpPr/>
          <p:nvPr/>
        </p:nvCxnSpPr>
        <p:spPr>
          <a:xfrm flipV="1">
            <a:off x="1762463" y="2703034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Gerade Verbindung mit Pfeil 96"/>
          <p:cNvCxnSpPr/>
          <p:nvPr/>
        </p:nvCxnSpPr>
        <p:spPr>
          <a:xfrm flipV="1">
            <a:off x="2050495" y="2703034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Gerade Verbindung mit Pfeil 97"/>
          <p:cNvCxnSpPr/>
          <p:nvPr/>
        </p:nvCxnSpPr>
        <p:spPr>
          <a:xfrm flipV="1">
            <a:off x="2266519" y="2564424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Gerade Verbindung mit Pfeil 98"/>
          <p:cNvCxnSpPr/>
          <p:nvPr/>
        </p:nvCxnSpPr>
        <p:spPr>
          <a:xfrm flipV="1">
            <a:off x="2194511" y="2779964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Gerade Verbindung mit Pfeil 99"/>
          <p:cNvCxnSpPr/>
          <p:nvPr/>
        </p:nvCxnSpPr>
        <p:spPr>
          <a:xfrm flipV="1">
            <a:off x="1626062" y="2873941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Gerade Verbindung mit Pfeil 100"/>
          <p:cNvCxnSpPr/>
          <p:nvPr/>
        </p:nvCxnSpPr>
        <p:spPr>
          <a:xfrm flipV="1">
            <a:off x="1906479" y="2779964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Freeform 18"/>
          <p:cNvSpPr/>
          <p:nvPr/>
        </p:nvSpPr>
        <p:spPr>
          <a:xfrm rot="16200000" flipH="1" flipV="1">
            <a:off x="4637347" y="1710503"/>
            <a:ext cx="1068070" cy="881120"/>
          </a:xfrm>
          <a:custGeom>
            <a:avLst/>
            <a:gdLst>
              <a:gd name="connsiteX0" fmla="*/ 0 w 1068080"/>
              <a:gd name="connsiteY0" fmla="*/ 914400 h 914400"/>
              <a:gd name="connsiteX1" fmla="*/ 0 w 1068080"/>
              <a:gd name="connsiteY1" fmla="*/ 0 h 914400"/>
              <a:gd name="connsiteX2" fmla="*/ 914400 w 1068080"/>
              <a:gd name="connsiteY2" fmla="*/ 0 h 914400"/>
              <a:gd name="connsiteX3" fmla="*/ 914400 w 1068080"/>
              <a:gd name="connsiteY3" fmla="*/ 760720 h 914400"/>
              <a:gd name="connsiteX4" fmla="*/ 1068080 w 1068080"/>
              <a:gd name="connsiteY4" fmla="*/ 914400 h 914400"/>
              <a:gd name="connsiteX5" fmla="*/ 914400 w 1068080"/>
              <a:gd name="connsiteY5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8080" h="914400">
                <a:moveTo>
                  <a:pt x="0" y="914400"/>
                </a:moveTo>
                <a:lnTo>
                  <a:pt x="0" y="0"/>
                </a:lnTo>
                <a:lnTo>
                  <a:pt x="914400" y="0"/>
                </a:lnTo>
                <a:lnTo>
                  <a:pt x="914400" y="760720"/>
                </a:lnTo>
                <a:lnTo>
                  <a:pt x="1068080" y="914400"/>
                </a:lnTo>
                <a:lnTo>
                  <a:pt x="914400" y="914400"/>
                </a:lnTo>
                <a:close/>
              </a:path>
            </a:pathLst>
          </a:custGeom>
          <a:solidFill>
            <a:schemeClr val="accent1"/>
          </a:solidFill>
          <a:ln w="6350"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r"/>
            <a:endParaRPr lang="en-US" dirty="0"/>
          </a:p>
        </p:txBody>
      </p:sp>
      <p:sp>
        <p:nvSpPr>
          <p:cNvPr id="118" name="Rectangle 29"/>
          <p:cNvSpPr/>
          <p:nvPr/>
        </p:nvSpPr>
        <p:spPr>
          <a:xfrm>
            <a:off x="5894142" y="1619629"/>
            <a:ext cx="2938290" cy="360936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Implementation </a:t>
            </a:r>
            <a:endParaRPr lang="de-DE" altLang="en-US" b="1" dirty="0">
              <a:solidFill>
                <a:srgbClr val="FFFFFF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19" name="Shape 3664"/>
          <p:cNvSpPr/>
          <p:nvPr/>
        </p:nvSpPr>
        <p:spPr>
          <a:xfrm>
            <a:off x="4962071" y="1767032"/>
            <a:ext cx="435431" cy="4518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4727"/>
                </a:moveTo>
                <a:cubicBezTo>
                  <a:pt x="8631" y="14727"/>
                  <a:pt x="6873" y="12969"/>
                  <a:pt x="6873" y="10800"/>
                </a:cubicBezTo>
                <a:cubicBezTo>
                  <a:pt x="6873" y="8631"/>
                  <a:pt x="8631" y="6873"/>
                  <a:pt x="10800" y="6873"/>
                </a:cubicBezTo>
                <a:cubicBezTo>
                  <a:pt x="12969" y="6873"/>
                  <a:pt x="14727" y="8631"/>
                  <a:pt x="14727" y="10800"/>
                </a:cubicBezTo>
                <a:cubicBezTo>
                  <a:pt x="14727" y="12969"/>
                  <a:pt x="12969" y="14727"/>
                  <a:pt x="10800" y="14727"/>
                </a:cubicBezTo>
                <a:moveTo>
                  <a:pt x="10800" y="5891"/>
                </a:moveTo>
                <a:cubicBezTo>
                  <a:pt x="8088" y="5891"/>
                  <a:pt x="5891" y="8089"/>
                  <a:pt x="5891" y="10800"/>
                </a:cubicBezTo>
                <a:cubicBezTo>
                  <a:pt x="5891" y="13512"/>
                  <a:pt x="8088" y="15709"/>
                  <a:pt x="10800" y="15709"/>
                </a:cubicBezTo>
                <a:cubicBezTo>
                  <a:pt x="13512" y="15709"/>
                  <a:pt x="15709" y="13512"/>
                  <a:pt x="15709" y="10800"/>
                </a:cubicBezTo>
                <a:cubicBezTo>
                  <a:pt x="15709" y="8089"/>
                  <a:pt x="13512" y="5891"/>
                  <a:pt x="10800" y="5891"/>
                </a:cubicBezTo>
                <a:moveTo>
                  <a:pt x="20618" y="12013"/>
                </a:moveTo>
                <a:cubicBezTo>
                  <a:pt x="20614" y="12014"/>
                  <a:pt x="20611" y="12016"/>
                  <a:pt x="20607" y="12017"/>
                </a:cubicBezTo>
                <a:lnTo>
                  <a:pt x="19602" y="12268"/>
                </a:lnTo>
                <a:cubicBezTo>
                  <a:pt x="19256" y="12354"/>
                  <a:pt x="18984" y="12622"/>
                  <a:pt x="18892" y="12966"/>
                </a:cubicBezTo>
                <a:cubicBezTo>
                  <a:pt x="18703" y="13673"/>
                  <a:pt x="18421" y="14351"/>
                  <a:pt x="18053" y="14986"/>
                </a:cubicBezTo>
                <a:cubicBezTo>
                  <a:pt x="17873" y="15295"/>
                  <a:pt x="17876" y="15677"/>
                  <a:pt x="18060" y="15984"/>
                </a:cubicBezTo>
                <a:lnTo>
                  <a:pt x="18601" y="16885"/>
                </a:lnTo>
                <a:lnTo>
                  <a:pt x="16886" y="18600"/>
                </a:lnTo>
                <a:cubicBezTo>
                  <a:pt x="16882" y="18599"/>
                  <a:pt x="16878" y="18597"/>
                  <a:pt x="16875" y="18595"/>
                </a:cubicBezTo>
                <a:lnTo>
                  <a:pt x="15978" y="18057"/>
                </a:lnTo>
                <a:cubicBezTo>
                  <a:pt x="15822" y="17964"/>
                  <a:pt x="15648" y="17917"/>
                  <a:pt x="15473" y="17917"/>
                </a:cubicBezTo>
                <a:cubicBezTo>
                  <a:pt x="15304" y="17917"/>
                  <a:pt x="15134" y="17961"/>
                  <a:pt x="14982" y="18049"/>
                </a:cubicBezTo>
                <a:cubicBezTo>
                  <a:pt x="14348" y="18415"/>
                  <a:pt x="13671" y="18696"/>
                  <a:pt x="12968" y="18884"/>
                </a:cubicBezTo>
                <a:cubicBezTo>
                  <a:pt x="12624" y="18976"/>
                  <a:pt x="12356" y="19248"/>
                  <a:pt x="12269" y="19594"/>
                </a:cubicBezTo>
                <a:lnTo>
                  <a:pt x="12016" y="20608"/>
                </a:lnTo>
                <a:cubicBezTo>
                  <a:pt x="12015" y="20611"/>
                  <a:pt x="12014" y="20614"/>
                  <a:pt x="12012" y="20619"/>
                </a:cubicBezTo>
                <a:lnTo>
                  <a:pt x="9587" y="20619"/>
                </a:lnTo>
                <a:lnTo>
                  <a:pt x="9331" y="19594"/>
                </a:lnTo>
                <a:cubicBezTo>
                  <a:pt x="9244" y="19248"/>
                  <a:pt x="8976" y="18976"/>
                  <a:pt x="8632" y="18884"/>
                </a:cubicBezTo>
                <a:cubicBezTo>
                  <a:pt x="7929" y="18696"/>
                  <a:pt x="7251" y="18415"/>
                  <a:pt x="6617" y="18049"/>
                </a:cubicBezTo>
                <a:cubicBezTo>
                  <a:pt x="6465" y="17961"/>
                  <a:pt x="6296" y="17917"/>
                  <a:pt x="6127" y="17917"/>
                </a:cubicBezTo>
                <a:cubicBezTo>
                  <a:pt x="5951" y="17917"/>
                  <a:pt x="5777" y="17964"/>
                  <a:pt x="5621" y="18057"/>
                </a:cubicBezTo>
                <a:lnTo>
                  <a:pt x="4725" y="18595"/>
                </a:lnTo>
                <a:cubicBezTo>
                  <a:pt x="4722" y="18597"/>
                  <a:pt x="4718" y="18599"/>
                  <a:pt x="4714" y="18600"/>
                </a:cubicBezTo>
                <a:lnTo>
                  <a:pt x="3000" y="16885"/>
                </a:lnTo>
                <a:lnTo>
                  <a:pt x="3540" y="15983"/>
                </a:lnTo>
                <a:cubicBezTo>
                  <a:pt x="3724" y="15677"/>
                  <a:pt x="3727" y="15295"/>
                  <a:pt x="3548" y="14986"/>
                </a:cubicBezTo>
                <a:cubicBezTo>
                  <a:pt x="3179" y="14351"/>
                  <a:pt x="2897" y="13672"/>
                  <a:pt x="2708" y="12966"/>
                </a:cubicBezTo>
                <a:cubicBezTo>
                  <a:pt x="2616" y="12622"/>
                  <a:pt x="2343" y="12354"/>
                  <a:pt x="1998" y="12268"/>
                </a:cubicBezTo>
                <a:lnTo>
                  <a:pt x="993" y="12017"/>
                </a:lnTo>
                <a:cubicBezTo>
                  <a:pt x="989" y="12016"/>
                  <a:pt x="986" y="12014"/>
                  <a:pt x="982" y="12013"/>
                </a:cubicBezTo>
                <a:lnTo>
                  <a:pt x="982" y="9587"/>
                </a:lnTo>
                <a:lnTo>
                  <a:pt x="1998" y="9333"/>
                </a:lnTo>
                <a:cubicBezTo>
                  <a:pt x="2343" y="9247"/>
                  <a:pt x="2616" y="8979"/>
                  <a:pt x="2708" y="8634"/>
                </a:cubicBezTo>
                <a:cubicBezTo>
                  <a:pt x="2897" y="7928"/>
                  <a:pt x="3179" y="7250"/>
                  <a:pt x="3548" y="6615"/>
                </a:cubicBezTo>
                <a:cubicBezTo>
                  <a:pt x="3727" y="6305"/>
                  <a:pt x="3724" y="5924"/>
                  <a:pt x="3540" y="5617"/>
                </a:cubicBezTo>
                <a:lnTo>
                  <a:pt x="3005" y="4725"/>
                </a:lnTo>
                <a:cubicBezTo>
                  <a:pt x="3004" y="4722"/>
                  <a:pt x="3002" y="4718"/>
                  <a:pt x="3000" y="4714"/>
                </a:cubicBezTo>
                <a:lnTo>
                  <a:pt x="4715" y="3000"/>
                </a:lnTo>
                <a:lnTo>
                  <a:pt x="5621" y="3544"/>
                </a:lnTo>
                <a:cubicBezTo>
                  <a:pt x="5777" y="3637"/>
                  <a:pt x="5951" y="3683"/>
                  <a:pt x="6127" y="3683"/>
                </a:cubicBezTo>
                <a:cubicBezTo>
                  <a:pt x="6296" y="3683"/>
                  <a:pt x="6465" y="3640"/>
                  <a:pt x="6618" y="3551"/>
                </a:cubicBezTo>
                <a:cubicBezTo>
                  <a:pt x="7251" y="3185"/>
                  <a:pt x="7929" y="2904"/>
                  <a:pt x="8632" y="2717"/>
                </a:cubicBezTo>
                <a:cubicBezTo>
                  <a:pt x="8976" y="2624"/>
                  <a:pt x="9244" y="2353"/>
                  <a:pt x="9331" y="2007"/>
                </a:cubicBezTo>
                <a:lnTo>
                  <a:pt x="9587" y="982"/>
                </a:lnTo>
                <a:lnTo>
                  <a:pt x="12012" y="982"/>
                </a:lnTo>
                <a:cubicBezTo>
                  <a:pt x="12014" y="986"/>
                  <a:pt x="12015" y="989"/>
                  <a:pt x="12016" y="993"/>
                </a:cubicBezTo>
                <a:lnTo>
                  <a:pt x="12269" y="2007"/>
                </a:lnTo>
                <a:cubicBezTo>
                  <a:pt x="12356" y="2353"/>
                  <a:pt x="12624" y="2624"/>
                  <a:pt x="12968" y="2717"/>
                </a:cubicBezTo>
                <a:cubicBezTo>
                  <a:pt x="13671" y="2904"/>
                  <a:pt x="14348" y="3185"/>
                  <a:pt x="14982" y="3551"/>
                </a:cubicBezTo>
                <a:cubicBezTo>
                  <a:pt x="15134" y="3640"/>
                  <a:pt x="15304" y="3683"/>
                  <a:pt x="15473" y="3683"/>
                </a:cubicBezTo>
                <a:cubicBezTo>
                  <a:pt x="15648" y="3683"/>
                  <a:pt x="15822" y="3637"/>
                  <a:pt x="15978" y="3544"/>
                </a:cubicBezTo>
                <a:lnTo>
                  <a:pt x="16884" y="3000"/>
                </a:lnTo>
                <a:lnTo>
                  <a:pt x="18600" y="4714"/>
                </a:lnTo>
                <a:cubicBezTo>
                  <a:pt x="18598" y="4718"/>
                  <a:pt x="18597" y="4722"/>
                  <a:pt x="18595" y="4726"/>
                </a:cubicBezTo>
                <a:lnTo>
                  <a:pt x="18060" y="5617"/>
                </a:lnTo>
                <a:cubicBezTo>
                  <a:pt x="17876" y="5924"/>
                  <a:pt x="17873" y="6305"/>
                  <a:pt x="18053" y="6615"/>
                </a:cubicBezTo>
                <a:cubicBezTo>
                  <a:pt x="18421" y="7249"/>
                  <a:pt x="18703" y="7928"/>
                  <a:pt x="18892" y="8634"/>
                </a:cubicBezTo>
                <a:cubicBezTo>
                  <a:pt x="18984" y="8979"/>
                  <a:pt x="19256" y="9247"/>
                  <a:pt x="19602" y="9333"/>
                </a:cubicBezTo>
                <a:lnTo>
                  <a:pt x="20618" y="9587"/>
                </a:lnTo>
                <a:cubicBezTo>
                  <a:pt x="20618" y="9587"/>
                  <a:pt x="20618" y="12013"/>
                  <a:pt x="20618" y="12013"/>
                </a:cubicBezTo>
                <a:close/>
                <a:moveTo>
                  <a:pt x="20880" y="8641"/>
                </a:moveTo>
                <a:lnTo>
                  <a:pt x="19841" y="8380"/>
                </a:lnTo>
                <a:cubicBezTo>
                  <a:pt x="19626" y="7580"/>
                  <a:pt x="19308" y="6822"/>
                  <a:pt x="18902" y="6122"/>
                </a:cubicBezTo>
                <a:lnTo>
                  <a:pt x="19455" y="5201"/>
                </a:lnTo>
                <a:cubicBezTo>
                  <a:pt x="19625" y="4871"/>
                  <a:pt x="19736" y="4463"/>
                  <a:pt x="19455" y="4182"/>
                </a:cubicBezTo>
                <a:lnTo>
                  <a:pt x="17419" y="2146"/>
                </a:lnTo>
                <a:cubicBezTo>
                  <a:pt x="17292" y="2018"/>
                  <a:pt x="17136" y="1968"/>
                  <a:pt x="16975" y="1968"/>
                </a:cubicBezTo>
                <a:cubicBezTo>
                  <a:pt x="16778" y="1968"/>
                  <a:pt x="16572" y="2043"/>
                  <a:pt x="16400" y="2146"/>
                </a:cubicBezTo>
                <a:lnTo>
                  <a:pt x="15473" y="2702"/>
                </a:lnTo>
                <a:cubicBezTo>
                  <a:pt x="14775" y="2298"/>
                  <a:pt x="14020" y="1982"/>
                  <a:pt x="13222" y="1768"/>
                </a:cubicBezTo>
                <a:lnTo>
                  <a:pt x="12960" y="720"/>
                </a:lnTo>
                <a:cubicBezTo>
                  <a:pt x="12848" y="367"/>
                  <a:pt x="12638" y="0"/>
                  <a:pt x="12240" y="0"/>
                </a:cubicBezTo>
                <a:lnTo>
                  <a:pt x="9360" y="0"/>
                </a:lnTo>
                <a:cubicBezTo>
                  <a:pt x="8962" y="0"/>
                  <a:pt x="8730" y="367"/>
                  <a:pt x="8640" y="720"/>
                </a:cubicBezTo>
                <a:lnTo>
                  <a:pt x="8378" y="1768"/>
                </a:lnTo>
                <a:cubicBezTo>
                  <a:pt x="7580" y="1982"/>
                  <a:pt x="6825" y="2298"/>
                  <a:pt x="6127" y="2702"/>
                </a:cubicBezTo>
                <a:lnTo>
                  <a:pt x="5200" y="2146"/>
                </a:lnTo>
                <a:cubicBezTo>
                  <a:pt x="5028" y="2043"/>
                  <a:pt x="4822" y="1968"/>
                  <a:pt x="4625" y="1968"/>
                </a:cubicBezTo>
                <a:cubicBezTo>
                  <a:pt x="4464" y="1968"/>
                  <a:pt x="4308" y="2018"/>
                  <a:pt x="4181" y="2146"/>
                </a:cubicBezTo>
                <a:lnTo>
                  <a:pt x="2145" y="4182"/>
                </a:lnTo>
                <a:cubicBezTo>
                  <a:pt x="1864" y="4463"/>
                  <a:pt x="1975" y="4871"/>
                  <a:pt x="2145" y="5201"/>
                </a:cubicBezTo>
                <a:lnTo>
                  <a:pt x="2698" y="6122"/>
                </a:lnTo>
                <a:cubicBezTo>
                  <a:pt x="2292" y="6822"/>
                  <a:pt x="1973" y="7580"/>
                  <a:pt x="1759" y="8380"/>
                </a:cubicBezTo>
                <a:lnTo>
                  <a:pt x="720" y="8641"/>
                </a:lnTo>
                <a:cubicBezTo>
                  <a:pt x="367" y="8730"/>
                  <a:pt x="0" y="8963"/>
                  <a:pt x="0" y="9361"/>
                </a:cubicBezTo>
                <a:lnTo>
                  <a:pt x="0" y="12240"/>
                </a:lnTo>
                <a:cubicBezTo>
                  <a:pt x="0" y="12638"/>
                  <a:pt x="367" y="12848"/>
                  <a:pt x="720" y="12960"/>
                </a:cubicBezTo>
                <a:lnTo>
                  <a:pt x="1759" y="13220"/>
                </a:lnTo>
                <a:cubicBezTo>
                  <a:pt x="1973" y="14021"/>
                  <a:pt x="2292" y="14778"/>
                  <a:pt x="2698" y="15479"/>
                </a:cubicBezTo>
                <a:lnTo>
                  <a:pt x="2145" y="16400"/>
                </a:lnTo>
                <a:cubicBezTo>
                  <a:pt x="1959" y="16714"/>
                  <a:pt x="1864" y="17138"/>
                  <a:pt x="2145" y="17419"/>
                </a:cubicBezTo>
                <a:lnTo>
                  <a:pt x="4181" y="19455"/>
                </a:lnTo>
                <a:cubicBezTo>
                  <a:pt x="4305" y="19579"/>
                  <a:pt x="4454" y="19627"/>
                  <a:pt x="4610" y="19627"/>
                </a:cubicBezTo>
                <a:cubicBezTo>
                  <a:pt x="4807" y="19627"/>
                  <a:pt x="5016" y="19550"/>
                  <a:pt x="5200" y="19455"/>
                </a:cubicBezTo>
                <a:lnTo>
                  <a:pt x="6127" y="18899"/>
                </a:lnTo>
                <a:cubicBezTo>
                  <a:pt x="6825" y="19303"/>
                  <a:pt x="7580" y="19619"/>
                  <a:pt x="8378" y="19832"/>
                </a:cubicBezTo>
                <a:lnTo>
                  <a:pt x="8640" y="20880"/>
                </a:lnTo>
                <a:cubicBezTo>
                  <a:pt x="8730" y="21233"/>
                  <a:pt x="8962" y="21600"/>
                  <a:pt x="9360" y="21600"/>
                </a:cubicBezTo>
                <a:lnTo>
                  <a:pt x="12240" y="21600"/>
                </a:lnTo>
                <a:cubicBezTo>
                  <a:pt x="12638" y="21600"/>
                  <a:pt x="12848" y="21233"/>
                  <a:pt x="12960" y="20880"/>
                </a:cubicBezTo>
                <a:lnTo>
                  <a:pt x="13222" y="19832"/>
                </a:lnTo>
                <a:cubicBezTo>
                  <a:pt x="14020" y="19619"/>
                  <a:pt x="14775" y="19303"/>
                  <a:pt x="15473" y="18899"/>
                </a:cubicBezTo>
                <a:lnTo>
                  <a:pt x="16400" y="19455"/>
                </a:lnTo>
                <a:cubicBezTo>
                  <a:pt x="16584" y="19550"/>
                  <a:pt x="16793" y="19627"/>
                  <a:pt x="16990" y="19627"/>
                </a:cubicBezTo>
                <a:cubicBezTo>
                  <a:pt x="17146" y="19627"/>
                  <a:pt x="17294" y="19579"/>
                  <a:pt x="17419" y="19455"/>
                </a:cubicBezTo>
                <a:lnTo>
                  <a:pt x="19455" y="17419"/>
                </a:lnTo>
                <a:cubicBezTo>
                  <a:pt x="19736" y="17138"/>
                  <a:pt x="19641" y="16714"/>
                  <a:pt x="19455" y="16400"/>
                </a:cubicBezTo>
                <a:lnTo>
                  <a:pt x="18902" y="15479"/>
                </a:lnTo>
                <a:cubicBezTo>
                  <a:pt x="19308" y="14778"/>
                  <a:pt x="19626" y="14021"/>
                  <a:pt x="19841" y="13220"/>
                </a:cubicBezTo>
                <a:lnTo>
                  <a:pt x="20880" y="12960"/>
                </a:lnTo>
                <a:cubicBezTo>
                  <a:pt x="21233" y="12848"/>
                  <a:pt x="21600" y="12638"/>
                  <a:pt x="21600" y="12240"/>
                </a:cubicBezTo>
                <a:lnTo>
                  <a:pt x="21600" y="9361"/>
                </a:lnTo>
                <a:cubicBezTo>
                  <a:pt x="21600" y="8963"/>
                  <a:pt x="21233" y="8730"/>
                  <a:pt x="20880" y="8641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2" dur="500" fill="hold"/>
                                        <p:tgtEl>
                                          <p:spTgt spid="1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3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4" dur="500" fill="hold"/>
                                        <p:tgtEl>
                                          <p:spTgt spid="1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5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6" dur="500" fill="hold"/>
                                        <p:tgtEl>
                                          <p:spTgt spid="1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7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8" dur="500" fill="hold"/>
                                        <p:tgtEl>
                                          <p:spTgt spid="1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9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0" dur="500" fill="hold"/>
                                        <p:tgtEl>
                                          <p:spTgt spid="2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51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2" dur="500" fill="hold"/>
                                        <p:tgtEl>
                                          <p:spTgt spid="9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4" dur="500" fill="hold"/>
                                        <p:tgtEl>
                                          <p:spTgt spid="91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55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6" dur="500" fill="hold"/>
                                        <p:tgtEl>
                                          <p:spTgt spid="9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57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8" dur="500" fill="hold"/>
                                        <p:tgtEl>
                                          <p:spTgt spid="9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59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0" dur="500" fill="hold"/>
                                        <p:tgtEl>
                                          <p:spTgt spid="9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61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2" dur="500" fill="hold"/>
                                        <p:tgtEl>
                                          <p:spTgt spid="9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63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4" dur="500" fill="hold"/>
                                        <p:tgtEl>
                                          <p:spTgt spid="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8" fill="hold" grpId="0" nodeType="click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1" dur="500" fill="hold"/>
                                        <p:tgtEl>
                                          <p:spTgt spid="117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12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3" dur="500" fill="hold"/>
                                        <p:tgtEl>
                                          <p:spTgt spid="11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14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5" dur="500" fill="hold"/>
                                        <p:tgtEl>
                                          <p:spTgt spid="11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  <p:bldP spid="9" grpId="1" bldLvl="0" animBg="1"/>
      <p:bldP spid="10" grpId="0" bldLvl="0" animBg="1"/>
      <p:bldP spid="10" grpId="1" bldLvl="0" animBg="1"/>
      <p:bldP spid="13" grpId="0" bldLvl="0" animBg="1"/>
      <p:bldP spid="13" grpId="1" bldLvl="0" animBg="1"/>
      <p:bldP spid="22" grpId="0" bldLvl="0" animBg="1"/>
      <p:bldP spid="22" grpId="1" bldLvl="0" animBg="1"/>
      <p:bldP spid="3" grpId="0"/>
      <p:bldP spid="20" grpId="0"/>
      <p:bldP spid="117" grpId="0" bldLvl="0" animBg="1"/>
      <p:bldP spid="117" grpId="1" bldLvl="0" animBg="1"/>
      <p:bldP spid="118" grpId="0" bldLvl="0" animBg="1"/>
      <p:bldP spid="118" grpId="1" bldLvl="0" animBg="1"/>
      <p:bldP spid="119" grpId="0" bldLvl="0" animBg="1"/>
      <p:bldP spid="119" grpId="1" bldLvl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arallelogram 8"/>
          <p:cNvSpPr/>
          <p:nvPr/>
        </p:nvSpPr>
        <p:spPr>
          <a:xfrm rot="20580000" flipH="1">
            <a:off x="212219" y="3027137"/>
            <a:ext cx="4360545" cy="1199515"/>
          </a:xfrm>
          <a:prstGeom prst="parallelogram">
            <a:avLst>
              <a:gd name="adj" fmla="val 102731"/>
            </a:avLst>
          </a:prstGeom>
          <a:solidFill>
            <a:schemeClr val="accent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en-US" dirty="0"/>
              <a:t>Loss </a:t>
            </a:r>
            <a:r>
              <a:rPr lang="de-DE" altLang="en-US" dirty="0" err="1"/>
              <a:t>Function</a:t>
            </a:r>
            <a:br>
              <a:rPr lang="de-DE" altLang="en-US" dirty="0"/>
            </a:br>
            <a:r>
              <a:rPr lang="de-DE" altLang="en-US" sz="2000" dirty="0"/>
              <a:t>Normals in Loss </a:t>
            </a:r>
            <a:r>
              <a:rPr lang="de-DE" altLang="en-US" sz="2000" dirty="0" err="1"/>
              <a:t>Function</a:t>
            </a:r>
            <a:endParaRPr lang="de-DE" altLang="en-US" sz="2000" dirty="0"/>
          </a:p>
        </p:txBody>
      </p:sp>
      <p:sp>
        <p:nvSpPr>
          <p:cNvPr id="11" name="Content Placeholder 3"/>
          <p:cNvSpPr/>
          <p:nvPr/>
        </p:nvSpPr>
        <p:spPr>
          <a:xfrm>
            <a:off x="358775" y="1525905"/>
            <a:ext cx="7719060" cy="49276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/>
            <a:endParaRPr lang="de-DE" altLang="en-US" b="1"/>
          </a:p>
        </p:txBody>
      </p:sp>
      <p:sp>
        <p:nvSpPr>
          <p:cNvPr id="10" name="Oval 9"/>
          <p:cNvSpPr/>
          <p:nvPr/>
        </p:nvSpPr>
        <p:spPr>
          <a:xfrm>
            <a:off x="1479679" y="3142707"/>
            <a:ext cx="1824990" cy="802005"/>
          </a:xfrm>
          <a:prstGeom prst="ellipse">
            <a:avLst/>
          </a:prstGeom>
          <a:effectLst>
            <a:outerShdw blurRad="50800" dist="1143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>
            <a:off x="1545719" y="3142707"/>
            <a:ext cx="1028700" cy="509905"/>
          </a:xfrm>
          <a:custGeom>
            <a:avLst/>
            <a:gdLst>
              <a:gd name="connisteX0" fmla="*/ 0 w 1028700"/>
              <a:gd name="connsiteY0" fmla="*/ 509905 h 509905"/>
              <a:gd name="connisteX1" fmla="*/ 941070 w 1028700"/>
              <a:gd name="connsiteY1" fmla="*/ 457200 h 509905"/>
              <a:gd name="connisteX2" fmla="*/ 721360 w 1028700"/>
              <a:gd name="connsiteY2" fmla="*/ 228600 h 509905"/>
              <a:gd name="connisteX3" fmla="*/ 1020445 w 1028700"/>
              <a:gd name="connsiteY3" fmla="*/ 8255 h 509905"/>
              <a:gd name="connisteX4" fmla="*/ 1002665 w 1028700"/>
              <a:gd name="connsiteY4" fmla="*/ 17145 h 509905"/>
              <a:gd name="connisteX5" fmla="*/ 1028700 w 1028700"/>
              <a:gd name="connsiteY5" fmla="*/ 0 h 50990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1028700" h="509905">
                <a:moveTo>
                  <a:pt x="0" y="509905"/>
                </a:moveTo>
                <a:lnTo>
                  <a:pt x="941070" y="457200"/>
                </a:lnTo>
                <a:lnTo>
                  <a:pt x="721360" y="228600"/>
                </a:lnTo>
                <a:lnTo>
                  <a:pt x="1020445" y="8255"/>
                </a:lnTo>
                <a:lnTo>
                  <a:pt x="1002665" y="17145"/>
                </a:lnTo>
                <a:lnTo>
                  <a:pt x="1028700" y="0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Connector 13"/>
          <p:cNvCxnSpPr>
            <a:endCxn id="10" idx="5"/>
          </p:cNvCxnSpPr>
          <p:nvPr/>
        </p:nvCxnSpPr>
        <p:spPr>
          <a:xfrm>
            <a:off x="2449959" y="3599907"/>
            <a:ext cx="587375" cy="227330"/>
          </a:xfrm>
          <a:prstGeom prst="lin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18" name="Group 17"/>
          <p:cNvGrpSpPr/>
          <p:nvPr/>
        </p:nvGrpSpPr>
        <p:grpSpPr>
          <a:xfrm>
            <a:off x="311569" y="1635434"/>
            <a:ext cx="914400" cy="1068080"/>
            <a:chOff x="5075726" y="2752399"/>
            <a:chExt cx="914400" cy="1068080"/>
          </a:xfrm>
        </p:grpSpPr>
        <p:sp>
          <p:nvSpPr>
            <p:cNvPr id="19" name="Freeform 18"/>
            <p:cNvSpPr/>
            <p:nvPr/>
          </p:nvSpPr>
          <p:spPr>
            <a:xfrm rot="16200000" flipH="1" flipV="1">
              <a:off x="4998886" y="2829239"/>
              <a:ext cx="1068080" cy="914400"/>
            </a:xfrm>
            <a:custGeom>
              <a:avLst/>
              <a:gdLst>
                <a:gd name="connsiteX0" fmla="*/ 0 w 1068080"/>
                <a:gd name="connsiteY0" fmla="*/ 914400 h 914400"/>
                <a:gd name="connsiteX1" fmla="*/ 0 w 1068080"/>
                <a:gd name="connsiteY1" fmla="*/ 0 h 914400"/>
                <a:gd name="connsiteX2" fmla="*/ 914400 w 1068080"/>
                <a:gd name="connsiteY2" fmla="*/ 0 h 914400"/>
                <a:gd name="connsiteX3" fmla="*/ 914400 w 1068080"/>
                <a:gd name="connsiteY3" fmla="*/ 760720 h 914400"/>
                <a:gd name="connsiteX4" fmla="*/ 1068080 w 1068080"/>
                <a:gd name="connsiteY4" fmla="*/ 914400 h 914400"/>
                <a:gd name="connsiteX5" fmla="*/ 914400 w 1068080"/>
                <a:gd name="connsiteY5" fmla="*/ 91440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8080" h="914400">
                  <a:moveTo>
                    <a:pt x="0" y="914400"/>
                  </a:moveTo>
                  <a:lnTo>
                    <a:pt x="0" y="0"/>
                  </a:lnTo>
                  <a:lnTo>
                    <a:pt x="914400" y="0"/>
                  </a:lnTo>
                  <a:lnTo>
                    <a:pt x="914400" y="760720"/>
                  </a:lnTo>
                  <a:lnTo>
                    <a:pt x="1068080" y="914400"/>
                  </a:lnTo>
                  <a:lnTo>
                    <a:pt x="914400" y="914400"/>
                  </a:lnTo>
                  <a:close/>
                </a:path>
              </a:pathLst>
            </a:custGeom>
            <a:solidFill>
              <a:schemeClr val="accent1"/>
            </a:solidFill>
            <a:ln w="6350">
              <a:noFill/>
            </a:ln>
            <a:effectLst>
              <a:outerShdw blurRad="508000" dist="2540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r"/>
              <a:endParaRPr lang="en-US" dirty="0"/>
            </a:p>
          </p:txBody>
        </p:sp>
        <p:sp>
          <p:nvSpPr>
            <p:cNvPr id="21" name="Shape 3624"/>
            <p:cNvSpPr/>
            <p:nvPr/>
          </p:nvSpPr>
          <p:spPr>
            <a:xfrm>
              <a:off x="5327527" y="3015255"/>
              <a:ext cx="410797" cy="4107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755" y="6010"/>
                  </a:moveTo>
                  <a:lnTo>
                    <a:pt x="18630" y="7136"/>
                  </a:lnTo>
                  <a:lnTo>
                    <a:pt x="14465" y="2970"/>
                  </a:lnTo>
                  <a:lnTo>
                    <a:pt x="15590" y="1845"/>
                  </a:lnTo>
                  <a:cubicBezTo>
                    <a:pt x="15590" y="1845"/>
                    <a:pt x="16391" y="982"/>
                    <a:pt x="17673" y="982"/>
                  </a:cubicBezTo>
                  <a:cubicBezTo>
                    <a:pt x="19300" y="982"/>
                    <a:pt x="20618" y="2300"/>
                    <a:pt x="20618" y="3927"/>
                  </a:cubicBezTo>
                  <a:cubicBezTo>
                    <a:pt x="20618" y="4741"/>
                    <a:pt x="20288" y="5477"/>
                    <a:pt x="19755" y="6010"/>
                  </a:cubicBezTo>
                  <a:moveTo>
                    <a:pt x="7364" y="18402"/>
                  </a:moveTo>
                  <a:lnTo>
                    <a:pt x="7364" y="14727"/>
                  </a:lnTo>
                  <a:cubicBezTo>
                    <a:pt x="7364" y="14456"/>
                    <a:pt x="7144" y="14236"/>
                    <a:pt x="6873" y="14236"/>
                  </a:cubicBezTo>
                  <a:lnTo>
                    <a:pt x="3198" y="14236"/>
                  </a:lnTo>
                  <a:lnTo>
                    <a:pt x="13770" y="3665"/>
                  </a:lnTo>
                  <a:lnTo>
                    <a:pt x="17935" y="7830"/>
                  </a:lnTo>
                  <a:cubicBezTo>
                    <a:pt x="17935" y="7830"/>
                    <a:pt x="7364" y="18402"/>
                    <a:pt x="7364" y="18402"/>
                  </a:cubicBezTo>
                  <a:close/>
                  <a:moveTo>
                    <a:pt x="6382" y="19042"/>
                  </a:moveTo>
                  <a:lnTo>
                    <a:pt x="2945" y="19845"/>
                  </a:lnTo>
                  <a:lnTo>
                    <a:pt x="2945" y="18655"/>
                  </a:lnTo>
                  <a:lnTo>
                    <a:pt x="1755" y="18655"/>
                  </a:lnTo>
                  <a:lnTo>
                    <a:pt x="2558" y="15218"/>
                  </a:lnTo>
                  <a:lnTo>
                    <a:pt x="6382" y="15218"/>
                  </a:lnTo>
                  <a:cubicBezTo>
                    <a:pt x="6382" y="15218"/>
                    <a:pt x="6382" y="19042"/>
                    <a:pt x="6382" y="19042"/>
                  </a:cubicBezTo>
                  <a:close/>
                  <a:moveTo>
                    <a:pt x="17673" y="0"/>
                  </a:moveTo>
                  <a:cubicBezTo>
                    <a:pt x="16588" y="0"/>
                    <a:pt x="15606" y="439"/>
                    <a:pt x="14896" y="1151"/>
                  </a:cubicBezTo>
                  <a:lnTo>
                    <a:pt x="1641" y="14405"/>
                  </a:lnTo>
                  <a:lnTo>
                    <a:pt x="0" y="21600"/>
                  </a:lnTo>
                  <a:lnTo>
                    <a:pt x="7195" y="19959"/>
                  </a:lnTo>
                  <a:lnTo>
                    <a:pt x="20449" y="6704"/>
                  </a:lnTo>
                  <a:cubicBezTo>
                    <a:pt x="21160" y="5994"/>
                    <a:pt x="21600" y="5012"/>
                    <a:pt x="21600" y="3927"/>
                  </a:cubicBezTo>
                  <a:cubicBezTo>
                    <a:pt x="21600" y="1758"/>
                    <a:pt x="19842" y="0"/>
                    <a:pt x="17673" y="0"/>
                  </a:cubicBezTo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sp>
        <p:nvSpPr>
          <p:cNvPr id="22" name="Rectangle 29"/>
          <p:cNvSpPr/>
          <p:nvPr/>
        </p:nvSpPr>
        <p:spPr>
          <a:xfrm>
            <a:off x="1453763" y="1635125"/>
            <a:ext cx="3049270" cy="345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Concept Idea</a:t>
            </a:r>
            <a:endParaRPr lang="de-DE" altLang="en-US" b="1" dirty="0">
              <a:solidFill>
                <a:srgbClr val="FFFFFF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3" name="Textfeld 2"/>
          <p:cNvSpPr txBox="1"/>
          <p:nvPr/>
        </p:nvSpPr>
        <p:spPr>
          <a:xfrm>
            <a:off x="264411" y="4879127"/>
            <a:ext cx="4307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dirty="0"/>
              <a:t>Force </a:t>
            </a:r>
            <a:r>
              <a:rPr lang="de-DE" dirty="0" err="1"/>
              <a:t>normals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equal</a:t>
            </a:r>
            <a:r>
              <a:rPr lang="de-DE" dirty="0"/>
              <a:t> </a:t>
            </a:r>
            <a:r>
              <a:rPr lang="de-DE" dirty="0" err="1"/>
              <a:t>inside</a:t>
            </a:r>
            <a:r>
              <a:rPr lang="de-DE" dirty="0"/>
              <a:t> SPs</a:t>
            </a:r>
            <a:endParaRPr lang="en-GB" dirty="0"/>
          </a:p>
        </p:txBody>
      </p:sp>
      <p:sp>
        <p:nvSpPr>
          <p:cNvPr id="20" name="Textfeld 19"/>
          <p:cNvSpPr txBox="1"/>
          <p:nvPr/>
        </p:nvSpPr>
        <p:spPr>
          <a:xfrm>
            <a:off x="273571" y="5338011"/>
            <a:ext cx="4850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dirty="0" err="1"/>
              <a:t>Treat</a:t>
            </a:r>
            <a:r>
              <a:rPr lang="de-DE" dirty="0"/>
              <a:t> </a:t>
            </a:r>
            <a:r>
              <a:rPr lang="de-DE" dirty="0" err="1"/>
              <a:t>superpixels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planes </a:t>
            </a:r>
            <a:r>
              <a:rPr lang="de-DE" dirty="0" err="1"/>
              <a:t>represented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normal </a:t>
            </a:r>
            <a:r>
              <a:rPr lang="de-DE" dirty="0" err="1"/>
              <a:t>vector</a:t>
            </a:r>
            <a:endParaRPr lang="en-GB" dirty="0"/>
          </a:p>
        </p:txBody>
      </p:sp>
      <p:cxnSp>
        <p:nvCxnSpPr>
          <p:cNvPr id="97" name="Gerade Verbindung mit Pfeil 96"/>
          <p:cNvCxnSpPr/>
          <p:nvPr/>
        </p:nvCxnSpPr>
        <p:spPr>
          <a:xfrm flipV="1">
            <a:off x="2050495" y="2703034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Gerade Verbindung mit Pfeil 97"/>
          <p:cNvCxnSpPr/>
          <p:nvPr/>
        </p:nvCxnSpPr>
        <p:spPr>
          <a:xfrm flipV="1">
            <a:off x="2266519" y="2564424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Gerade Verbindung mit Pfeil 98"/>
          <p:cNvCxnSpPr/>
          <p:nvPr/>
        </p:nvCxnSpPr>
        <p:spPr>
          <a:xfrm flipV="1">
            <a:off x="2194511" y="2779964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Gerade Verbindung mit Pfeil 99"/>
          <p:cNvCxnSpPr/>
          <p:nvPr/>
        </p:nvCxnSpPr>
        <p:spPr>
          <a:xfrm flipV="1">
            <a:off x="1626062" y="2873941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Gerade Verbindung mit Pfeil 100"/>
          <p:cNvCxnSpPr/>
          <p:nvPr/>
        </p:nvCxnSpPr>
        <p:spPr>
          <a:xfrm flipV="1">
            <a:off x="1906479" y="2779964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Freeform 18"/>
          <p:cNvSpPr/>
          <p:nvPr/>
        </p:nvSpPr>
        <p:spPr>
          <a:xfrm rot="16200000" flipH="1" flipV="1">
            <a:off x="4637347" y="1710503"/>
            <a:ext cx="1068070" cy="881120"/>
          </a:xfrm>
          <a:custGeom>
            <a:avLst/>
            <a:gdLst>
              <a:gd name="connsiteX0" fmla="*/ 0 w 1068080"/>
              <a:gd name="connsiteY0" fmla="*/ 914400 h 914400"/>
              <a:gd name="connsiteX1" fmla="*/ 0 w 1068080"/>
              <a:gd name="connsiteY1" fmla="*/ 0 h 914400"/>
              <a:gd name="connsiteX2" fmla="*/ 914400 w 1068080"/>
              <a:gd name="connsiteY2" fmla="*/ 0 h 914400"/>
              <a:gd name="connsiteX3" fmla="*/ 914400 w 1068080"/>
              <a:gd name="connsiteY3" fmla="*/ 760720 h 914400"/>
              <a:gd name="connsiteX4" fmla="*/ 1068080 w 1068080"/>
              <a:gd name="connsiteY4" fmla="*/ 914400 h 914400"/>
              <a:gd name="connsiteX5" fmla="*/ 914400 w 1068080"/>
              <a:gd name="connsiteY5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8080" h="914400">
                <a:moveTo>
                  <a:pt x="0" y="914400"/>
                </a:moveTo>
                <a:lnTo>
                  <a:pt x="0" y="0"/>
                </a:lnTo>
                <a:lnTo>
                  <a:pt x="914400" y="0"/>
                </a:lnTo>
                <a:lnTo>
                  <a:pt x="914400" y="760720"/>
                </a:lnTo>
                <a:lnTo>
                  <a:pt x="1068080" y="914400"/>
                </a:lnTo>
                <a:lnTo>
                  <a:pt x="914400" y="914400"/>
                </a:lnTo>
                <a:close/>
              </a:path>
            </a:pathLst>
          </a:custGeom>
          <a:solidFill>
            <a:schemeClr val="accent1"/>
          </a:solidFill>
          <a:ln w="6350"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r"/>
            <a:endParaRPr lang="en-US" dirty="0"/>
          </a:p>
        </p:txBody>
      </p:sp>
      <p:sp>
        <p:nvSpPr>
          <p:cNvPr id="118" name="Rectangle 29"/>
          <p:cNvSpPr/>
          <p:nvPr/>
        </p:nvSpPr>
        <p:spPr>
          <a:xfrm>
            <a:off x="5894142" y="1619629"/>
            <a:ext cx="2938290" cy="360936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Implementation </a:t>
            </a:r>
            <a:endParaRPr lang="de-DE" altLang="en-US" b="1" dirty="0">
              <a:solidFill>
                <a:srgbClr val="FFFFFF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19" name="Shape 3664"/>
          <p:cNvSpPr/>
          <p:nvPr/>
        </p:nvSpPr>
        <p:spPr>
          <a:xfrm>
            <a:off x="4962071" y="1767032"/>
            <a:ext cx="435431" cy="4518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4727"/>
                </a:moveTo>
                <a:cubicBezTo>
                  <a:pt x="8631" y="14727"/>
                  <a:pt x="6873" y="12969"/>
                  <a:pt x="6873" y="10800"/>
                </a:cubicBezTo>
                <a:cubicBezTo>
                  <a:pt x="6873" y="8631"/>
                  <a:pt x="8631" y="6873"/>
                  <a:pt x="10800" y="6873"/>
                </a:cubicBezTo>
                <a:cubicBezTo>
                  <a:pt x="12969" y="6873"/>
                  <a:pt x="14727" y="8631"/>
                  <a:pt x="14727" y="10800"/>
                </a:cubicBezTo>
                <a:cubicBezTo>
                  <a:pt x="14727" y="12969"/>
                  <a:pt x="12969" y="14727"/>
                  <a:pt x="10800" y="14727"/>
                </a:cubicBezTo>
                <a:moveTo>
                  <a:pt x="10800" y="5891"/>
                </a:moveTo>
                <a:cubicBezTo>
                  <a:pt x="8088" y="5891"/>
                  <a:pt x="5891" y="8089"/>
                  <a:pt x="5891" y="10800"/>
                </a:cubicBezTo>
                <a:cubicBezTo>
                  <a:pt x="5891" y="13512"/>
                  <a:pt x="8088" y="15709"/>
                  <a:pt x="10800" y="15709"/>
                </a:cubicBezTo>
                <a:cubicBezTo>
                  <a:pt x="13512" y="15709"/>
                  <a:pt x="15709" y="13512"/>
                  <a:pt x="15709" y="10800"/>
                </a:cubicBezTo>
                <a:cubicBezTo>
                  <a:pt x="15709" y="8089"/>
                  <a:pt x="13512" y="5891"/>
                  <a:pt x="10800" y="5891"/>
                </a:cubicBezTo>
                <a:moveTo>
                  <a:pt x="20618" y="12013"/>
                </a:moveTo>
                <a:cubicBezTo>
                  <a:pt x="20614" y="12014"/>
                  <a:pt x="20611" y="12016"/>
                  <a:pt x="20607" y="12017"/>
                </a:cubicBezTo>
                <a:lnTo>
                  <a:pt x="19602" y="12268"/>
                </a:lnTo>
                <a:cubicBezTo>
                  <a:pt x="19256" y="12354"/>
                  <a:pt x="18984" y="12622"/>
                  <a:pt x="18892" y="12966"/>
                </a:cubicBezTo>
                <a:cubicBezTo>
                  <a:pt x="18703" y="13673"/>
                  <a:pt x="18421" y="14351"/>
                  <a:pt x="18053" y="14986"/>
                </a:cubicBezTo>
                <a:cubicBezTo>
                  <a:pt x="17873" y="15295"/>
                  <a:pt x="17876" y="15677"/>
                  <a:pt x="18060" y="15984"/>
                </a:cubicBezTo>
                <a:lnTo>
                  <a:pt x="18601" y="16885"/>
                </a:lnTo>
                <a:lnTo>
                  <a:pt x="16886" y="18600"/>
                </a:lnTo>
                <a:cubicBezTo>
                  <a:pt x="16882" y="18599"/>
                  <a:pt x="16878" y="18597"/>
                  <a:pt x="16875" y="18595"/>
                </a:cubicBezTo>
                <a:lnTo>
                  <a:pt x="15978" y="18057"/>
                </a:lnTo>
                <a:cubicBezTo>
                  <a:pt x="15822" y="17964"/>
                  <a:pt x="15648" y="17917"/>
                  <a:pt x="15473" y="17917"/>
                </a:cubicBezTo>
                <a:cubicBezTo>
                  <a:pt x="15304" y="17917"/>
                  <a:pt x="15134" y="17961"/>
                  <a:pt x="14982" y="18049"/>
                </a:cubicBezTo>
                <a:cubicBezTo>
                  <a:pt x="14348" y="18415"/>
                  <a:pt x="13671" y="18696"/>
                  <a:pt x="12968" y="18884"/>
                </a:cubicBezTo>
                <a:cubicBezTo>
                  <a:pt x="12624" y="18976"/>
                  <a:pt x="12356" y="19248"/>
                  <a:pt x="12269" y="19594"/>
                </a:cubicBezTo>
                <a:lnTo>
                  <a:pt x="12016" y="20608"/>
                </a:lnTo>
                <a:cubicBezTo>
                  <a:pt x="12015" y="20611"/>
                  <a:pt x="12014" y="20614"/>
                  <a:pt x="12012" y="20619"/>
                </a:cubicBezTo>
                <a:lnTo>
                  <a:pt x="9587" y="20619"/>
                </a:lnTo>
                <a:lnTo>
                  <a:pt x="9331" y="19594"/>
                </a:lnTo>
                <a:cubicBezTo>
                  <a:pt x="9244" y="19248"/>
                  <a:pt x="8976" y="18976"/>
                  <a:pt x="8632" y="18884"/>
                </a:cubicBezTo>
                <a:cubicBezTo>
                  <a:pt x="7929" y="18696"/>
                  <a:pt x="7251" y="18415"/>
                  <a:pt x="6617" y="18049"/>
                </a:cubicBezTo>
                <a:cubicBezTo>
                  <a:pt x="6465" y="17961"/>
                  <a:pt x="6296" y="17917"/>
                  <a:pt x="6127" y="17917"/>
                </a:cubicBezTo>
                <a:cubicBezTo>
                  <a:pt x="5951" y="17917"/>
                  <a:pt x="5777" y="17964"/>
                  <a:pt x="5621" y="18057"/>
                </a:cubicBezTo>
                <a:lnTo>
                  <a:pt x="4725" y="18595"/>
                </a:lnTo>
                <a:cubicBezTo>
                  <a:pt x="4722" y="18597"/>
                  <a:pt x="4718" y="18599"/>
                  <a:pt x="4714" y="18600"/>
                </a:cubicBezTo>
                <a:lnTo>
                  <a:pt x="3000" y="16885"/>
                </a:lnTo>
                <a:lnTo>
                  <a:pt x="3540" y="15983"/>
                </a:lnTo>
                <a:cubicBezTo>
                  <a:pt x="3724" y="15677"/>
                  <a:pt x="3727" y="15295"/>
                  <a:pt x="3548" y="14986"/>
                </a:cubicBezTo>
                <a:cubicBezTo>
                  <a:pt x="3179" y="14351"/>
                  <a:pt x="2897" y="13672"/>
                  <a:pt x="2708" y="12966"/>
                </a:cubicBezTo>
                <a:cubicBezTo>
                  <a:pt x="2616" y="12622"/>
                  <a:pt x="2343" y="12354"/>
                  <a:pt x="1998" y="12268"/>
                </a:cubicBezTo>
                <a:lnTo>
                  <a:pt x="993" y="12017"/>
                </a:lnTo>
                <a:cubicBezTo>
                  <a:pt x="989" y="12016"/>
                  <a:pt x="986" y="12014"/>
                  <a:pt x="982" y="12013"/>
                </a:cubicBezTo>
                <a:lnTo>
                  <a:pt x="982" y="9587"/>
                </a:lnTo>
                <a:lnTo>
                  <a:pt x="1998" y="9333"/>
                </a:lnTo>
                <a:cubicBezTo>
                  <a:pt x="2343" y="9247"/>
                  <a:pt x="2616" y="8979"/>
                  <a:pt x="2708" y="8634"/>
                </a:cubicBezTo>
                <a:cubicBezTo>
                  <a:pt x="2897" y="7928"/>
                  <a:pt x="3179" y="7250"/>
                  <a:pt x="3548" y="6615"/>
                </a:cubicBezTo>
                <a:cubicBezTo>
                  <a:pt x="3727" y="6305"/>
                  <a:pt x="3724" y="5924"/>
                  <a:pt x="3540" y="5617"/>
                </a:cubicBezTo>
                <a:lnTo>
                  <a:pt x="3005" y="4725"/>
                </a:lnTo>
                <a:cubicBezTo>
                  <a:pt x="3004" y="4722"/>
                  <a:pt x="3002" y="4718"/>
                  <a:pt x="3000" y="4714"/>
                </a:cubicBezTo>
                <a:lnTo>
                  <a:pt x="4715" y="3000"/>
                </a:lnTo>
                <a:lnTo>
                  <a:pt x="5621" y="3544"/>
                </a:lnTo>
                <a:cubicBezTo>
                  <a:pt x="5777" y="3637"/>
                  <a:pt x="5951" y="3683"/>
                  <a:pt x="6127" y="3683"/>
                </a:cubicBezTo>
                <a:cubicBezTo>
                  <a:pt x="6296" y="3683"/>
                  <a:pt x="6465" y="3640"/>
                  <a:pt x="6618" y="3551"/>
                </a:cubicBezTo>
                <a:cubicBezTo>
                  <a:pt x="7251" y="3185"/>
                  <a:pt x="7929" y="2904"/>
                  <a:pt x="8632" y="2717"/>
                </a:cubicBezTo>
                <a:cubicBezTo>
                  <a:pt x="8976" y="2624"/>
                  <a:pt x="9244" y="2353"/>
                  <a:pt x="9331" y="2007"/>
                </a:cubicBezTo>
                <a:lnTo>
                  <a:pt x="9587" y="982"/>
                </a:lnTo>
                <a:lnTo>
                  <a:pt x="12012" y="982"/>
                </a:lnTo>
                <a:cubicBezTo>
                  <a:pt x="12014" y="986"/>
                  <a:pt x="12015" y="989"/>
                  <a:pt x="12016" y="993"/>
                </a:cubicBezTo>
                <a:lnTo>
                  <a:pt x="12269" y="2007"/>
                </a:lnTo>
                <a:cubicBezTo>
                  <a:pt x="12356" y="2353"/>
                  <a:pt x="12624" y="2624"/>
                  <a:pt x="12968" y="2717"/>
                </a:cubicBezTo>
                <a:cubicBezTo>
                  <a:pt x="13671" y="2904"/>
                  <a:pt x="14348" y="3185"/>
                  <a:pt x="14982" y="3551"/>
                </a:cubicBezTo>
                <a:cubicBezTo>
                  <a:pt x="15134" y="3640"/>
                  <a:pt x="15304" y="3683"/>
                  <a:pt x="15473" y="3683"/>
                </a:cubicBezTo>
                <a:cubicBezTo>
                  <a:pt x="15648" y="3683"/>
                  <a:pt x="15822" y="3637"/>
                  <a:pt x="15978" y="3544"/>
                </a:cubicBezTo>
                <a:lnTo>
                  <a:pt x="16884" y="3000"/>
                </a:lnTo>
                <a:lnTo>
                  <a:pt x="18600" y="4714"/>
                </a:lnTo>
                <a:cubicBezTo>
                  <a:pt x="18598" y="4718"/>
                  <a:pt x="18597" y="4722"/>
                  <a:pt x="18595" y="4726"/>
                </a:cubicBezTo>
                <a:lnTo>
                  <a:pt x="18060" y="5617"/>
                </a:lnTo>
                <a:cubicBezTo>
                  <a:pt x="17876" y="5924"/>
                  <a:pt x="17873" y="6305"/>
                  <a:pt x="18053" y="6615"/>
                </a:cubicBezTo>
                <a:cubicBezTo>
                  <a:pt x="18421" y="7249"/>
                  <a:pt x="18703" y="7928"/>
                  <a:pt x="18892" y="8634"/>
                </a:cubicBezTo>
                <a:cubicBezTo>
                  <a:pt x="18984" y="8979"/>
                  <a:pt x="19256" y="9247"/>
                  <a:pt x="19602" y="9333"/>
                </a:cubicBezTo>
                <a:lnTo>
                  <a:pt x="20618" y="9587"/>
                </a:lnTo>
                <a:cubicBezTo>
                  <a:pt x="20618" y="9587"/>
                  <a:pt x="20618" y="12013"/>
                  <a:pt x="20618" y="12013"/>
                </a:cubicBezTo>
                <a:close/>
                <a:moveTo>
                  <a:pt x="20880" y="8641"/>
                </a:moveTo>
                <a:lnTo>
                  <a:pt x="19841" y="8380"/>
                </a:lnTo>
                <a:cubicBezTo>
                  <a:pt x="19626" y="7580"/>
                  <a:pt x="19308" y="6822"/>
                  <a:pt x="18902" y="6122"/>
                </a:cubicBezTo>
                <a:lnTo>
                  <a:pt x="19455" y="5201"/>
                </a:lnTo>
                <a:cubicBezTo>
                  <a:pt x="19625" y="4871"/>
                  <a:pt x="19736" y="4463"/>
                  <a:pt x="19455" y="4182"/>
                </a:cubicBezTo>
                <a:lnTo>
                  <a:pt x="17419" y="2146"/>
                </a:lnTo>
                <a:cubicBezTo>
                  <a:pt x="17292" y="2018"/>
                  <a:pt x="17136" y="1968"/>
                  <a:pt x="16975" y="1968"/>
                </a:cubicBezTo>
                <a:cubicBezTo>
                  <a:pt x="16778" y="1968"/>
                  <a:pt x="16572" y="2043"/>
                  <a:pt x="16400" y="2146"/>
                </a:cubicBezTo>
                <a:lnTo>
                  <a:pt x="15473" y="2702"/>
                </a:lnTo>
                <a:cubicBezTo>
                  <a:pt x="14775" y="2298"/>
                  <a:pt x="14020" y="1982"/>
                  <a:pt x="13222" y="1768"/>
                </a:cubicBezTo>
                <a:lnTo>
                  <a:pt x="12960" y="720"/>
                </a:lnTo>
                <a:cubicBezTo>
                  <a:pt x="12848" y="367"/>
                  <a:pt x="12638" y="0"/>
                  <a:pt x="12240" y="0"/>
                </a:cubicBezTo>
                <a:lnTo>
                  <a:pt x="9360" y="0"/>
                </a:lnTo>
                <a:cubicBezTo>
                  <a:pt x="8962" y="0"/>
                  <a:pt x="8730" y="367"/>
                  <a:pt x="8640" y="720"/>
                </a:cubicBezTo>
                <a:lnTo>
                  <a:pt x="8378" y="1768"/>
                </a:lnTo>
                <a:cubicBezTo>
                  <a:pt x="7580" y="1982"/>
                  <a:pt x="6825" y="2298"/>
                  <a:pt x="6127" y="2702"/>
                </a:cubicBezTo>
                <a:lnTo>
                  <a:pt x="5200" y="2146"/>
                </a:lnTo>
                <a:cubicBezTo>
                  <a:pt x="5028" y="2043"/>
                  <a:pt x="4822" y="1968"/>
                  <a:pt x="4625" y="1968"/>
                </a:cubicBezTo>
                <a:cubicBezTo>
                  <a:pt x="4464" y="1968"/>
                  <a:pt x="4308" y="2018"/>
                  <a:pt x="4181" y="2146"/>
                </a:cubicBezTo>
                <a:lnTo>
                  <a:pt x="2145" y="4182"/>
                </a:lnTo>
                <a:cubicBezTo>
                  <a:pt x="1864" y="4463"/>
                  <a:pt x="1975" y="4871"/>
                  <a:pt x="2145" y="5201"/>
                </a:cubicBezTo>
                <a:lnTo>
                  <a:pt x="2698" y="6122"/>
                </a:lnTo>
                <a:cubicBezTo>
                  <a:pt x="2292" y="6822"/>
                  <a:pt x="1973" y="7580"/>
                  <a:pt x="1759" y="8380"/>
                </a:cubicBezTo>
                <a:lnTo>
                  <a:pt x="720" y="8641"/>
                </a:lnTo>
                <a:cubicBezTo>
                  <a:pt x="367" y="8730"/>
                  <a:pt x="0" y="8963"/>
                  <a:pt x="0" y="9361"/>
                </a:cubicBezTo>
                <a:lnTo>
                  <a:pt x="0" y="12240"/>
                </a:lnTo>
                <a:cubicBezTo>
                  <a:pt x="0" y="12638"/>
                  <a:pt x="367" y="12848"/>
                  <a:pt x="720" y="12960"/>
                </a:cubicBezTo>
                <a:lnTo>
                  <a:pt x="1759" y="13220"/>
                </a:lnTo>
                <a:cubicBezTo>
                  <a:pt x="1973" y="14021"/>
                  <a:pt x="2292" y="14778"/>
                  <a:pt x="2698" y="15479"/>
                </a:cubicBezTo>
                <a:lnTo>
                  <a:pt x="2145" y="16400"/>
                </a:lnTo>
                <a:cubicBezTo>
                  <a:pt x="1959" y="16714"/>
                  <a:pt x="1864" y="17138"/>
                  <a:pt x="2145" y="17419"/>
                </a:cubicBezTo>
                <a:lnTo>
                  <a:pt x="4181" y="19455"/>
                </a:lnTo>
                <a:cubicBezTo>
                  <a:pt x="4305" y="19579"/>
                  <a:pt x="4454" y="19627"/>
                  <a:pt x="4610" y="19627"/>
                </a:cubicBezTo>
                <a:cubicBezTo>
                  <a:pt x="4807" y="19627"/>
                  <a:pt x="5016" y="19550"/>
                  <a:pt x="5200" y="19455"/>
                </a:cubicBezTo>
                <a:lnTo>
                  <a:pt x="6127" y="18899"/>
                </a:lnTo>
                <a:cubicBezTo>
                  <a:pt x="6825" y="19303"/>
                  <a:pt x="7580" y="19619"/>
                  <a:pt x="8378" y="19832"/>
                </a:cubicBezTo>
                <a:lnTo>
                  <a:pt x="8640" y="20880"/>
                </a:lnTo>
                <a:cubicBezTo>
                  <a:pt x="8730" y="21233"/>
                  <a:pt x="8962" y="21600"/>
                  <a:pt x="9360" y="21600"/>
                </a:cubicBezTo>
                <a:lnTo>
                  <a:pt x="12240" y="21600"/>
                </a:lnTo>
                <a:cubicBezTo>
                  <a:pt x="12638" y="21600"/>
                  <a:pt x="12848" y="21233"/>
                  <a:pt x="12960" y="20880"/>
                </a:cubicBezTo>
                <a:lnTo>
                  <a:pt x="13222" y="19832"/>
                </a:lnTo>
                <a:cubicBezTo>
                  <a:pt x="14020" y="19619"/>
                  <a:pt x="14775" y="19303"/>
                  <a:pt x="15473" y="18899"/>
                </a:cubicBezTo>
                <a:lnTo>
                  <a:pt x="16400" y="19455"/>
                </a:lnTo>
                <a:cubicBezTo>
                  <a:pt x="16584" y="19550"/>
                  <a:pt x="16793" y="19627"/>
                  <a:pt x="16990" y="19627"/>
                </a:cubicBezTo>
                <a:cubicBezTo>
                  <a:pt x="17146" y="19627"/>
                  <a:pt x="17294" y="19579"/>
                  <a:pt x="17419" y="19455"/>
                </a:cubicBezTo>
                <a:lnTo>
                  <a:pt x="19455" y="17419"/>
                </a:lnTo>
                <a:cubicBezTo>
                  <a:pt x="19736" y="17138"/>
                  <a:pt x="19641" y="16714"/>
                  <a:pt x="19455" y="16400"/>
                </a:cubicBezTo>
                <a:lnTo>
                  <a:pt x="18902" y="15479"/>
                </a:lnTo>
                <a:cubicBezTo>
                  <a:pt x="19308" y="14778"/>
                  <a:pt x="19626" y="14021"/>
                  <a:pt x="19841" y="13220"/>
                </a:cubicBezTo>
                <a:lnTo>
                  <a:pt x="20880" y="12960"/>
                </a:lnTo>
                <a:cubicBezTo>
                  <a:pt x="21233" y="12848"/>
                  <a:pt x="21600" y="12638"/>
                  <a:pt x="21600" y="12240"/>
                </a:cubicBezTo>
                <a:lnTo>
                  <a:pt x="21600" y="9361"/>
                </a:lnTo>
                <a:cubicBezTo>
                  <a:pt x="21600" y="8963"/>
                  <a:pt x="21233" y="8730"/>
                  <a:pt x="20880" y="8641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feld 32"/>
              <p:cNvSpPr txBox="1"/>
              <p:nvPr/>
            </p:nvSpPr>
            <p:spPr>
              <a:xfrm>
                <a:off x="5894142" y="5722843"/>
                <a:ext cx="18716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latin typeface="Cambria Math" panose="02040503050406030204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charset="0"/>
                          </a:rPr>
                          <m:t>𝐿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de-DE" i="1" dirty="0"/>
                  <a:t>: Normal Loss</a:t>
                </a:r>
                <a:endParaRPr lang="de-DE" i="1" dirty="0"/>
              </a:p>
            </p:txBody>
          </p:sp>
        </mc:Choice>
        <mc:Fallback>
          <p:sp>
            <p:nvSpPr>
              <p:cNvPr id="12" name="Textfeld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4142" y="5722843"/>
                <a:ext cx="1871666" cy="369332"/>
              </a:xfrm>
              <a:prstGeom prst="rect">
                <a:avLst/>
              </a:prstGeom>
              <a:blipFill rotWithShape="1">
                <a:blip r:embed="rId1"/>
                <a:stretch>
                  <a:fillRect l="-4" t="-60" r="21" b="168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feld 115"/>
              <p:cNvSpPr txBox="1"/>
              <p:nvPr/>
            </p:nvSpPr>
            <p:spPr>
              <a:xfrm>
                <a:off x="5427198" y="2918533"/>
                <a:ext cx="2707023" cy="7913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𝑁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de-DE" i="1" smtClean="0">
                              <a:latin typeface="Cambria Math" panose="0204050305040603020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b="0" i="1" smtClean="0">
                              <a:latin typeface="Cambria Math" panose="02040503050406030204" charset="0"/>
                            </a:rPr>
                            <m:t>𝑖</m:t>
                          </m:r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=</m:t>
                          </m:r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0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𝑁</m:t>
                          </m:r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(</m:t>
                          </m:r>
                          <m:r>
                            <a:rPr lang="de-DE" b="0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𝑆𝑃</m:t>
                          </m:r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)</m:t>
                          </m:r>
                        </m:sup>
                        <m:e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charset="0"/>
                                </a:rPr>
                                <m:t>𝜎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charset="0"/>
                                </a:rPr>
                                <m:t>𝜎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charset="0"/>
                                </a:rPr>
                                <m:t>𝜎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15" name="Textfeld 1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7198" y="2918533"/>
                <a:ext cx="2707023" cy="791307"/>
              </a:xfrm>
              <a:prstGeom prst="rect">
                <a:avLst/>
              </a:prstGeom>
              <a:blipFill rotWithShape="1">
                <a:blip r:embed="rId2"/>
                <a:stretch>
                  <a:fillRect l="-18" t="-9" r="-1013" b="-3509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feld 120"/>
              <p:cNvSpPr txBox="1"/>
              <p:nvPr/>
            </p:nvSpPr>
            <p:spPr>
              <a:xfrm>
                <a:off x="5427198" y="3921123"/>
                <a:ext cx="2169568" cy="2984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charset="0"/>
                        </a:rPr>
                        <m:t>𝐿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𝜇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𝑝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charset="0"/>
                        </a:rPr>
                        <m:t>+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𝜆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𝑠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charset="0"/>
                        </a:rPr>
                        <m:t>+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𝛼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16" name="Textfeld 1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7198" y="3921123"/>
                <a:ext cx="2169568" cy="298415"/>
              </a:xfrm>
              <a:prstGeom prst="rect">
                <a:avLst/>
              </a:prstGeom>
              <a:blipFill rotWithShape="1">
                <a:blip r:embed="rId3"/>
                <a:stretch>
                  <a:fillRect l="-22" t="-212" r="12" b="200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feld 3"/>
              <p:cNvSpPr txBox="1"/>
              <p:nvPr/>
            </p:nvSpPr>
            <p:spPr>
              <a:xfrm>
                <a:off x="5894142" y="4941347"/>
                <a:ext cx="2336281" cy="3907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panose="02040503050406030204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charset="0"/>
                          </a:rPr>
                          <m:t>𝐿</m:t>
                        </m:r>
                      </m:e>
                      <m:sub>
                        <m:r>
                          <a:rPr lang="de-DE" i="1">
                            <a:latin typeface="Cambria Math" panose="02040503050406030204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de-DE" i="1" dirty="0"/>
                  <a:t>: </a:t>
                </a:r>
                <a:r>
                  <a:rPr lang="de-DE" i="1" dirty="0" err="1"/>
                  <a:t>Photometric</a:t>
                </a:r>
                <a:r>
                  <a:rPr lang="de-DE" i="1" dirty="0"/>
                  <a:t> Loss</a:t>
                </a:r>
                <a:endParaRPr lang="de-DE" i="1" dirty="0"/>
              </a:p>
            </p:txBody>
          </p:sp>
        </mc:Choice>
        <mc:Fallback>
          <p:sp>
            <p:nvSpPr>
              <p:cNvPr id="17" name="Textfeld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4142" y="4941347"/>
                <a:ext cx="2336281" cy="390748"/>
              </a:xfrm>
              <a:prstGeom prst="rect">
                <a:avLst/>
              </a:prstGeom>
              <a:blipFill rotWithShape="1">
                <a:blip r:embed="rId4"/>
                <a:stretch>
                  <a:fillRect l="-3" t="-105" r="8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feld 31"/>
              <p:cNvSpPr txBox="1"/>
              <p:nvPr/>
            </p:nvSpPr>
            <p:spPr>
              <a:xfrm>
                <a:off x="5894142" y="5332095"/>
                <a:ext cx="236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latin typeface="Cambria Math" panose="02040503050406030204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charset="0"/>
                          </a:rPr>
                          <m:t>𝐿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de-DE" i="1" dirty="0"/>
                  <a:t>: </a:t>
                </a:r>
                <a:r>
                  <a:rPr lang="de-DE" i="1" dirty="0" err="1"/>
                  <a:t>Smoothness</a:t>
                </a:r>
                <a:r>
                  <a:rPr lang="de-DE" i="1" dirty="0"/>
                  <a:t> Loss</a:t>
                </a:r>
                <a:endParaRPr lang="de-DE" i="1" dirty="0"/>
              </a:p>
            </p:txBody>
          </p:sp>
        </mc:Choice>
        <mc:Fallback>
          <p:sp>
            <p:nvSpPr>
              <p:cNvPr id="23" name="Textfeld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4142" y="5332095"/>
                <a:ext cx="2364943" cy="369332"/>
              </a:xfrm>
              <a:prstGeom prst="rect">
                <a:avLst/>
              </a:prstGeom>
              <a:blipFill rotWithShape="1">
                <a:blip r:embed="rId5"/>
                <a:stretch>
                  <a:fillRect l="-3" r="12" b="107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Gerade Verbindung mit Pfeil 95"/>
          <p:cNvCxnSpPr/>
          <p:nvPr/>
        </p:nvCxnSpPr>
        <p:spPr>
          <a:xfrm flipV="1">
            <a:off x="1762463" y="2703034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723"/>
          <p:cNvSpPr txBox="1"/>
          <p:nvPr/>
        </p:nvSpPr>
        <p:spPr>
          <a:xfrm>
            <a:off x="157480" y="1666875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Superpixel</a:t>
            </a:r>
            <a:endParaRPr lang="de-DE" altLang="en-GB" dirty="0">
              <a:solidFill>
                <a:srgbClr val="CCCCCC"/>
              </a:solidFill>
            </a:endParaRPr>
          </a:p>
        </p:txBody>
      </p:sp>
      <p:pic>
        <p:nvPicPr>
          <p:cNvPr id="59" name="Shape 685" descr="/Users/felix/Desktop/Bildschirmfoto 2020-02-11 um 13.12.13.pngBildschirmfoto 2020-02-11 um 13.12.13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212725" y="1699895"/>
            <a:ext cx="1369060" cy="865505"/>
          </a:xfrm>
          <a:prstGeom prst="rect">
            <a:avLst/>
          </a:prstGeom>
          <a:blipFill rotWithShape="1">
            <a:blip r:embed="rId1"/>
            <a:stretch>
              <a:fillRect/>
            </a:stretch>
          </a:blipFill>
          <a:ln>
            <a:solidFill>
              <a:schemeClr val="accent1"/>
            </a:solidFill>
          </a:ln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dirty="0" err="1">
                <a:sym typeface="+mn-ea"/>
              </a:rPr>
              <a:t>Improvements</a:t>
            </a:r>
            <a:br>
              <a:rPr lang="en-US" dirty="0">
                <a:sym typeface="+mn-ea"/>
              </a:rPr>
            </a:br>
            <a:r>
              <a:rPr lang="de-DE" altLang="en-US" sz="2000" dirty="0"/>
              <a:t>Iteration IV: </a:t>
            </a:r>
            <a:r>
              <a:rPr lang="de-DE" altLang="en-US" sz="2000" dirty="0">
                <a:sym typeface="+mn-ea"/>
              </a:rPr>
              <a:t>Normals in Loss </a:t>
            </a:r>
            <a:r>
              <a:rPr lang="de-DE" altLang="en-US" sz="2000" dirty="0" err="1">
                <a:sym typeface="+mn-ea"/>
              </a:rPr>
              <a:t>Function</a:t>
            </a:r>
            <a:endParaRPr lang="de-DE" altLang="en-US" sz="2000" dirty="0"/>
          </a:p>
        </p:txBody>
      </p:sp>
      <p:cxnSp>
        <p:nvCxnSpPr>
          <p:cNvPr id="14" name="Shape 696"/>
          <p:cNvCxnSpPr/>
          <p:nvPr/>
        </p:nvCxnSpPr>
        <p:spPr>
          <a:xfrm>
            <a:off x="5990590" y="2112645"/>
            <a:ext cx="468000" cy="5715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87" name="Shape 687"/>
          <p:cNvSpPr/>
          <p:nvPr/>
        </p:nvSpPr>
        <p:spPr>
          <a:xfrm rot="16200000">
            <a:off x="2143480" y="1554697"/>
            <a:ext cx="1068200" cy="1126975"/>
          </a:xfrm>
          <a:prstGeom prst="flowChartCollate">
            <a:avLst/>
          </a:prstGeom>
          <a:noFill/>
          <a:ln w="38100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pic>
        <p:nvPicPr>
          <p:cNvPr id="688" name="Shape 688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3711335" y="1665457"/>
            <a:ext cx="1318563" cy="865425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Shape 691"/>
          <p:cNvSpPr/>
          <p:nvPr/>
        </p:nvSpPr>
        <p:spPr>
          <a:xfrm>
            <a:off x="5263647" y="4177305"/>
            <a:ext cx="309900" cy="309900"/>
          </a:xfrm>
          <a:prstGeom prst="flowChartSummingJunction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cxnSp>
        <p:nvCxnSpPr>
          <p:cNvPr id="695" name="Shape 695"/>
          <p:cNvCxnSpPr>
            <a:endCxn id="691" idx="2"/>
          </p:cNvCxnSpPr>
          <p:nvPr/>
        </p:nvCxnSpPr>
        <p:spPr>
          <a:xfrm flipV="1">
            <a:off x="4142423" y="4332255"/>
            <a:ext cx="1121224" cy="23879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96" name="Shape 696"/>
          <p:cNvCxnSpPr/>
          <p:nvPr/>
        </p:nvCxnSpPr>
        <p:spPr>
          <a:xfrm>
            <a:off x="5573313" y="4350434"/>
            <a:ext cx="296700" cy="570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699" name="Shape 699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229402" y="4884282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00" name="Shape 700"/>
          <p:cNvSpPr txBox="1"/>
          <p:nvPr/>
        </p:nvSpPr>
        <p:spPr>
          <a:xfrm>
            <a:off x="446405" y="4867910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-1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707" name="Shape 707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5952712" y="4412652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11" name="Shape 711"/>
          <p:cNvSpPr txBox="1"/>
          <p:nvPr/>
        </p:nvSpPr>
        <p:spPr>
          <a:xfrm>
            <a:off x="6310787" y="440420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0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715" name="Shape 715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7567712" y="441266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16" name="Shape 716"/>
          <p:cNvSpPr txBox="1"/>
          <p:nvPr/>
        </p:nvSpPr>
        <p:spPr>
          <a:xfrm>
            <a:off x="7946107" y="439641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  <a:sym typeface="+mn-ea"/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717" name="Shape 717"/>
          <p:cNvSpPr/>
          <p:nvPr/>
        </p:nvSpPr>
        <p:spPr>
          <a:xfrm>
            <a:off x="5852795" y="4248785"/>
            <a:ext cx="3154680" cy="118364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cxnSp>
        <p:nvCxnSpPr>
          <p:cNvPr id="719" name="Shape 719"/>
          <p:cNvCxnSpPr/>
          <p:nvPr/>
        </p:nvCxnSpPr>
        <p:spPr>
          <a:xfrm>
            <a:off x="7430135" y="4248785"/>
            <a:ext cx="0" cy="1183640"/>
          </a:xfrm>
          <a:prstGeom prst="straightConnector1">
            <a:avLst/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723" name="Shape 723"/>
          <p:cNvSpPr txBox="1"/>
          <p:nvPr/>
        </p:nvSpPr>
        <p:spPr>
          <a:xfrm>
            <a:off x="805180" y="5995035"/>
            <a:ext cx="446659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augmented images</a:t>
            </a:r>
            <a:endParaRPr lang="de-DE" altLang="en-GB" dirty="0">
              <a:solidFill>
                <a:srgbClr val="CCCCCC"/>
              </a:solidFill>
            </a:endParaRPr>
          </a:p>
        </p:txBody>
      </p:sp>
      <p:sp>
        <p:nvSpPr>
          <p:cNvPr id="725" name="Shape 725"/>
          <p:cNvSpPr txBox="1"/>
          <p:nvPr/>
        </p:nvSpPr>
        <p:spPr>
          <a:xfrm>
            <a:off x="5525135" y="3890010"/>
            <a:ext cx="21894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Output </a:t>
            </a:r>
            <a:r>
              <a:rPr lang="de-DE" altLang="en-GB">
                <a:solidFill>
                  <a:srgbClr val="CCCCCC"/>
                </a:solidFill>
              </a:rPr>
              <a:t>colors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726" name="Shape 726"/>
          <p:cNvSpPr txBox="1"/>
          <p:nvPr/>
        </p:nvSpPr>
        <p:spPr>
          <a:xfrm>
            <a:off x="7424420" y="3890010"/>
            <a:ext cx="172466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Target colors</a:t>
            </a:r>
            <a:endParaRPr lang="en-GB">
              <a:solidFill>
                <a:srgbClr val="CCCCCC"/>
              </a:solidFill>
            </a:endParaRPr>
          </a:p>
        </p:txBody>
      </p:sp>
      <p:sp>
        <p:nvSpPr>
          <p:cNvPr id="727" name="Shape 727"/>
          <p:cNvSpPr txBox="1"/>
          <p:nvPr/>
        </p:nvSpPr>
        <p:spPr>
          <a:xfrm>
            <a:off x="4226560" y="4494530"/>
            <a:ext cx="10452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DIBR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728" name="Shape 728"/>
          <p:cNvSpPr txBox="1"/>
          <p:nvPr/>
        </p:nvSpPr>
        <p:spPr>
          <a:xfrm>
            <a:off x="3705410" y="3862640"/>
            <a:ext cx="1317338" cy="39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Pose</a:t>
            </a:r>
            <a:endParaRPr lang="de-DE" altLang="en-GB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8" name="Shape 699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229402" y="3836532"/>
            <a:ext cx="1318550" cy="8654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" name="Straight Connector 17"/>
          <p:cNvCxnSpPr/>
          <p:nvPr/>
        </p:nvCxnSpPr>
        <p:spPr>
          <a:xfrm rot="5400000" flipV="1">
            <a:off x="2124710" y="1569720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>
            <a:off x="1579880" y="2130425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5400000" flipH="1" flipV="1">
            <a:off x="2117090" y="2112010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rot="5400000" flipV="1">
            <a:off x="2070100" y="3785870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rot="5400000">
            <a:off x="1525270" y="4346575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rot="5400000" flipH="1" flipV="1">
            <a:off x="2062480" y="4328160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rot="5400000" flipV="1">
            <a:off x="2070100" y="501586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rot="5400000">
            <a:off x="1525270" y="55765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rot="5400000" flipH="1" flipV="1">
            <a:off x="2062480" y="555815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Shape 694"/>
          <p:cNvCxnSpPr/>
          <p:nvPr/>
        </p:nvCxnSpPr>
        <p:spPr>
          <a:xfrm>
            <a:off x="1687830" y="4346575"/>
            <a:ext cx="363220" cy="381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3" name="Shape 694"/>
          <p:cNvCxnSpPr/>
          <p:nvPr/>
        </p:nvCxnSpPr>
        <p:spPr>
          <a:xfrm>
            <a:off x="1687830" y="5564505"/>
            <a:ext cx="38798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4" name="Shape 694"/>
          <p:cNvCxnSpPr/>
          <p:nvPr/>
        </p:nvCxnSpPr>
        <p:spPr>
          <a:xfrm>
            <a:off x="3265805" y="2088515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6" name="Straight Connector 35"/>
          <p:cNvCxnSpPr/>
          <p:nvPr/>
        </p:nvCxnSpPr>
        <p:spPr>
          <a:xfrm rot="5400000" flipV="1">
            <a:off x="3599815" y="3801110"/>
            <a:ext cx="529590" cy="56769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rot="5400000">
            <a:off x="3054985" y="4352925"/>
            <a:ext cx="106807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rot="5400000" flipH="1" flipV="1">
            <a:off x="3592195" y="4334510"/>
            <a:ext cx="538480" cy="561975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9" name="Shape 694"/>
          <p:cNvCxnSpPr/>
          <p:nvPr/>
        </p:nvCxnSpPr>
        <p:spPr>
          <a:xfrm flipV="1">
            <a:off x="2618740" y="4349750"/>
            <a:ext cx="962025" cy="6384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1" name="Straight Arrow Connector 40"/>
          <p:cNvCxnSpPr/>
          <p:nvPr/>
        </p:nvCxnSpPr>
        <p:spPr>
          <a:xfrm>
            <a:off x="2536825" y="4486910"/>
            <a:ext cx="0" cy="916305"/>
          </a:xfrm>
          <a:prstGeom prst="straightConnector1">
            <a:avLst/>
          </a:prstGeom>
          <a:ln>
            <a:solidFill>
              <a:schemeClr val="bg2"/>
            </a:solidFill>
            <a:headEnd type="triangle" w="lg" len="lg"/>
            <a:tailEnd type="triangle" w="lg" len="lg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" name="Straight Connector 2"/>
          <p:cNvCxnSpPr/>
          <p:nvPr/>
        </p:nvCxnSpPr>
        <p:spPr>
          <a:xfrm>
            <a:off x="2668905" y="4366895"/>
            <a:ext cx="16510" cy="1203325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" name="Straight Connector 6"/>
          <p:cNvCxnSpPr/>
          <p:nvPr/>
        </p:nvCxnSpPr>
        <p:spPr>
          <a:xfrm>
            <a:off x="2602230" y="5559425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pic>
        <p:nvPicPr>
          <p:cNvPr id="44" name="Shape 685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264327" y="1703890"/>
            <a:ext cx="1318550" cy="8654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6" name="Elbow Connector 45"/>
          <p:cNvCxnSpPr>
            <a:stCxn id="688" idx="3"/>
            <a:endCxn id="691" idx="0"/>
          </p:cNvCxnSpPr>
          <p:nvPr/>
        </p:nvCxnSpPr>
        <p:spPr>
          <a:xfrm>
            <a:off x="5029835" y="2098675"/>
            <a:ext cx="388620" cy="2078355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7" name="Elbow Connector 46"/>
          <p:cNvCxnSpPr/>
          <p:nvPr/>
        </p:nvCxnSpPr>
        <p:spPr>
          <a:xfrm rot="5400000" flipH="1" flipV="1">
            <a:off x="2452688" y="2930843"/>
            <a:ext cx="1402080" cy="4529455"/>
          </a:xfrm>
          <a:prstGeom prst="bentConnector3">
            <a:avLst>
              <a:gd name="adj1" fmla="val -31431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48" name="Shape 700"/>
          <p:cNvSpPr txBox="1"/>
          <p:nvPr/>
        </p:nvSpPr>
        <p:spPr>
          <a:xfrm>
            <a:off x="496570" y="3836670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+1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49" name="Shape 717"/>
          <p:cNvSpPr/>
          <p:nvPr/>
        </p:nvSpPr>
        <p:spPr>
          <a:xfrm>
            <a:off x="142240" y="3746500"/>
            <a:ext cx="1562735" cy="212598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5" name="Cube 4"/>
          <p:cNvSpPr/>
          <p:nvPr/>
        </p:nvSpPr>
        <p:spPr>
          <a:xfrm>
            <a:off x="3711575" y="1628140"/>
            <a:ext cx="403860" cy="930910"/>
          </a:xfrm>
          <a:prstGeom prst="cube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hape 728"/>
          <p:cNvSpPr txBox="1"/>
          <p:nvPr/>
        </p:nvSpPr>
        <p:spPr>
          <a:xfrm>
            <a:off x="3283993" y="2586855"/>
            <a:ext cx="227584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 err="1">
                <a:solidFill>
                  <a:srgbClr val="92D050"/>
                </a:solidFill>
                <a:sym typeface="+mn-ea"/>
              </a:rPr>
              <a:t>normals</a:t>
            </a:r>
            <a:endParaRPr lang="de-DE" altLang="en-GB" b="1" dirty="0">
              <a:solidFill>
                <a:srgbClr val="92D050"/>
              </a:solidFill>
              <a:sym typeface="+mn-ea"/>
            </a:endParaRPr>
          </a:p>
        </p:txBody>
      </p:sp>
      <p:cxnSp>
        <p:nvCxnSpPr>
          <p:cNvPr id="12" name="Elbow Connector 11"/>
          <p:cNvCxnSpPr/>
          <p:nvPr/>
        </p:nvCxnSpPr>
        <p:spPr>
          <a:xfrm rot="5400000">
            <a:off x="4899660" y="2631440"/>
            <a:ext cx="2065020" cy="1026160"/>
          </a:xfrm>
          <a:prstGeom prst="bentConnector3">
            <a:avLst>
              <a:gd name="adj1" fmla="val 50031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5" name="Shape 696"/>
          <p:cNvCxnSpPr/>
          <p:nvPr/>
        </p:nvCxnSpPr>
        <p:spPr>
          <a:xfrm>
            <a:off x="4101465" y="2112645"/>
            <a:ext cx="725170" cy="1143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6" name="Shape 694"/>
          <p:cNvCxnSpPr/>
          <p:nvPr/>
        </p:nvCxnSpPr>
        <p:spPr>
          <a:xfrm>
            <a:off x="3265805" y="2101850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57" name="Picture 56" descr="/Users/felix/Desktop/rgb input.pngrgb input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229553" y="1689735"/>
            <a:ext cx="1310005" cy="869315"/>
          </a:xfrm>
          <a:prstGeom prst="rect">
            <a:avLst/>
          </a:prstGeom>
        </p:spPr>
      </p:pic>
      <p:sp>
        <p:nvSpPr>
          <p:cNvPr id="60" name="Shape 723"/>
          <p:cNvSpPr txBox="1"/>
          <p:nvPr/>
        </p:nvSpPr>
        <p:spPr>
          <a:xfrm>
            <a:off x="142240" y="2531110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RGB</a:t>
            </a:r>
            <a:endParaRPr lang="de-DE" altLang="en-GB" dirty="0">
              <a:solidFill>
                <a:srgbClr val="CCCCCC"/>
              </a:solidFill>
            </a:endParaRPr>
          </a:p>
        </p:txBody>
      </p:sp>
      <p:sp>
        <p:nvSpPr>
          <p:cNvPr id="61" name="Shape 717"/>
          <p:cNvSpPr/>
          <p:nvPr/>
        </p:nvSpPr>
        <p:spPr>
          <a:xfrm>
            <a:off x="229870" y="1667510"/>
            <a:ext cx="1352550" cy="90170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62" name="Shape 717"/>
          <p:cNvSpPr/>
          <p:nvPr/>
        </p:nvSpPr>
        <p:spPr>
          <a:xfrm>
            <a:off x="204470" y="2569210"/>
            <a:ext cx="1369060" cy="857885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cxnSp>
        <p:nvCxnSpPr>
          <p:cNvPr id="63" name="Elbow Connector 62"/>
          <p:cNvCxnSpPr>
            <a:stCxn id="61" idx="3"/>
            <a:endCxn id="687" idx="0"/>
          </p:cNvCxnSpPr>
          <p:nvPr/>
        </p:nvCxnSpPr>
        <p:spPr>
          <a:xfrm>
            <a:off x="1582420" y="2118360"/>
            <a:ext cx="531495" cy="3175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5" name="Elbow Connector 64"/>
          <p:cNvCxnSpPr>
            <a:stCxn id="62" idx="3"/>
            <a:endCxn id="64" idx="1"/>
          </p:cNvCxnSpPr>
          <p:nvPr/>
        </p:nvCxnSpPr>
        <p:spPr>
          <a:xfrm>
            <a:off x="1573530" y="2998153"/>
            <a:ext cx="1771333" cy="402162"/>
          </a:xfrm>
          <a:prstGeom prst="bentConnector3">
            <a:avLst>
              <a:gd name="adj1" fmla="val 50000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" name="Elbow Connector 20"/>
          <p:cNvCxnSpPr>
            <a:stCxn id="5" idx="3"/>
            <a:endCxn id="717" idx="0"/>
          </p:cNvCxnSpPr>
          <p:nvPr/>
        </p:nvCxnSpPr>
        <p:spPr>
          <a:xfrm rot="5400000" flipV="1">
            <a:off x="4801870" y="1619885"/>
            <a:ext cx="1689735" cy="3566795"/>
          </a:xfrm>
          <a:prstGeom prst="bentConnector3">
            <a:avLst>
              <a:gd name="adj1" fmla="val 50019"/>
            </a:avLst>
          </a:prstGeom>
          <a:noFill/>
          <a:ln w="28575" cap="flat" cmpd="sng">
            <a:solidFill>
              <a:srgbClr val="92D05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64" name="Rounded Rectangle 55"/>
          <p:cNvSpPr/>
          <p:nvPr/>
        </p:nvSpPr>
        <p:spPr>
          <a:xfrm>
            <a:off x="3344863" y="3133649"/>
            <a:ext cx="1080135" cy="533332"/>
          </a:xfrm>
          <a:prstGeom prst="roundRect">
            <a:avLst/>
          </a:prstGeom>
          <a:solidFill>
            <a:srgbClr val="E950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altLang="en-US" dirty="0"/>
              <a:t>Pooling</a:t>
            </a:r>
            <a:endParaRPr lang="de-DE" altLang="en-US" dirty="0"/>
          </a:p>
        </p:txBody>
      </p:sp>
      <p:sp>
        <p:nvSpPr>
          <p:cNvPr id="68" name="Shape 728"/>
          <p:cNvSpPr txBox="1"/>
          <p:nvPr/>
        </p:nvSpPr>
        <p:spPr>
          <a:xfrm>
            <a:off x="5263647" y="3358062"/>
            <a:ext cx="227584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 err="1">
                <a:solidFill>
                  <a:srgbClr val="92D050"/>
                </a:solidFill>
                <a:sym typeface="+mn-ea"/>
              </a:rPr>
              <a:t>pooled</a:t>
            </a:r>
            <a:r>
              <a:rPr lang="de-DE" altLang="en-GB" b="1" dirty="0">
                <a:solidFill>
                  <a:srgbClr val="92D050"/>
                </a:solidFill>
                <a:sym typeface="+mn-ea"/>
              </a:rPr>
              <a:t> </a:t>
            </a:r>
            <a:r>
              <a:rPr lang="de-DE" altLang="en-GB" b="1" dirty="0" err="1">
                <a:solidFill>
                  <a:srgbClr val="92D050"/>
                </a:solidFill>
                <a:sym typeface="+mn-ea"/>
              </a:rPr>
              <a:t>normals</a:t>
            </a:r>
            <a:endParaRPr lang="de-DE" altLang="en-GB" b="1" dirty="0">
              <a:solidFill>
                <a:srgbClr val="92D050"/>
              </a:solidFill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120694 0.000000 " pathEditMode="relative" rAng="0" ptsTypes="">
                                      <p:cBhvr>
                                        <p:cTn id="9" dur="2000" fill="hold"/>
                                        <p:tgtEl>
                                          <p:spTgt spid="6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0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69 0.000186 L 0.001041 0.126297 " pathEditMode="relative" rAng="0" ptsTypes="">
                                      <p:cBhvr>
                                        <p:cTn id="41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3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42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-0.003981 L -0.000903 -0.180926 " pathEditMode="relative" rAng="0" ptsTypes="">
                                      <p:cBhvr>
                                        <p:cTn id="43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3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64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10463 L -0.002569 0.239074 " pathEditMode="relative" rAng="0" ptsTypes="">
                                      <p:cBhvr>
                                        <p:cTn id="45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0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" presetClass="entr" presetSubtype="1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/>
      <p:bldP spid="58" grpId="1"/>
      <p:bldP spid="58" grpId="2"/>
      <p:bldP spid="58" grpId="3"/>
      <p:bldP spid="687" grpId="0" animBg="1"/>
      <p:bldP spid="687" grpId="1" animBg="1"/>
      <p:bldP spid="687" grpId="2" animBg="1"/>
      <p:bldP spid="687" grpId="3" animBg="1"/>
      <p:bldP spid="687" grpId="4" animBg="1"/>
      <p:bldP spid="728" grpId="0"/>
      <p:bldP spid="5" grpId="0" bldLvl="0" animBg="1"/>
      <p:bldP spid="10" grpId="0"/>
      <p:bldP spid="10" grpId="1"/>
      <p:bldP spid="10" grpId="2"/>
      <p:bldP spid="10" grpId="3"/>
      <p:bldP spid="10" grpId="4"/>
      <p:bldP spid="10" grpId="5"/>
      <p:bldP spid="10" grpId="6"/>
      <p:bldP spid="10" grpId="7"/>
      <p:bldP spid="60" grpId="0"/>
      <p:bldP spid="60" grpId="1"/>
      <p:bldP spid="60" grpId="2"/>
      <p:bldP spid="60" grpId="3"/>
      <p:bldP spid="61" grpId="0" bldLvl="0" animBg="1"/>
      <p:bldP spid="62" grpId="0" bldLvl="0" animBg="1"/>
      <p:bldP spid="64" grpId="0" bldLvl="0" animBg="1"/>
      <p:bldP spid="68" grpId="0"/>
      <p:bldP spid="68" grpId="1"/>
      <p:bldP spid="68" grpId="2"/>
      <p:bldP spid="68" grpId="3"/>
      <p:bldP spid="68" grpId="4"/>
      <p:bldP spid="68" grpId="5"/>
      <p:bldP spid="68" grpId="6"/>
      <p:bldP spid="68" grpId="7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390525" y="1685925"/>
            <a:ext cx="2322195" cy="4427855"/>
            <a:chOff x="1814072" y="3582018"/>
            <a:chExt cx="2357804" cy="2640527"/>
          </a:xfrm>
        </p:grpSpPr>
        <p:sp>
          <p:nvSpPr>
            <p:cNvPr id="28" name="Rectangle 27"/>
            <p:cNvSpPr/>
            <p:nvPr/>
          </p:nvSpPr>
          <p:spPr>
            <a:xfrm>
              <a:off x="1814072" y="3674794"/>
              <a:ext cx="2357804" cy="25477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 dirty="0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dirty="0" err="1">
                <a:sym typeface="+mn-ea"/>
              </a:rPr>
              <a:t>Improvements</a:t>
            </a:r>
            <a:br>
              <a:rPr lang="en-US" dirty="0" err="1">
                <a:sym typeface="+mn-ea"/>
              </a:rPr>
            </a:br>
            <a:r>
              <a:rPr lang="de-DE" altLang="en-US" sz="2000">
                <a:sym typeface="+mn-ea"/>
              </a:rPr>
              <a:t>Iteration IV: </a:t>
            </a:r>
            <a:r>
              <a:rPr lang="de-DE" altLang="en-US" sz="2000" dirty="0">
                <a:sym typeface="+mn-ea"/>
              </a:rPr>
              <a:t>Normals in Loss </a:t>
            </a:r>
            <a:r>
              <a:rPr lang="de-DE" altLang="en-US" sz="2000" dirty="0" err="1">
                <a:sym typeface="+mn-ea"/>
              </a:rPr>
              <a:t>Function</a:t>
            </a:r>
            <a:endParaRPr lang="de-DE" altLang="en-US" sz="2000" dirty="0" err="1"/>
          </a:p>
        </p:txBody>
      </p:sp>
      <p:graphicFrame>
        <p:nvGraphicFramePr>
          <p:cNvPr id="3" name="Chart 2"/>
          <p:cNvGraphicFramePr/>
          <p:nvPr/>
        </p:nvGraphicFramePr>
        <p:xfrm>
          <a:off x="3023235" y="1505585"/>
          <a:ext cx="5919470" cy="46081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12" name="TextBox 18"/>
          <p:cNvSpPr txBox="1"/>
          <p:nvPr/>
        </p:nvSpPr>
        <p:spPr>
          <a:xfrm>
            <a:off x="466725" y="1948945"/>
            <a:ext cx="2167256" cy="1767205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sz="2000" b="1" dirty="0"/>
              <a:t>Testing:</a:t>
            </a:r>
            <a:br>
              <a:rPr lang="de-DE" altLang="en-US" sz="2000" b="1" dirty="0"/>
            </a:br>
            <a:r>
              <a:rPr lang="de-DE" altLang="en-US" sz="2000" b="1" dirty="0"/>
              <a:t>Abs. rel. Error</a:t>
            </a:r>
            <a:endParaRPr lang="de-DE" altLang="en-US" sz="20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/>
              <a:t>Baseline: 0.115 </a:t>
            </a:r>
            <a:endParaRPr lang="de-DE" sz="1600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 err="1"/>
              <a:t>Current</a:t>
            </a:r>
            <a:r>
              <a:rPr lang="de-DE" sz="1600" dirty="0"/>
              <a:t>: 0,139</a:t>
            </a:r>
            <a:endParaRPr lang="de-DE" sz="1600" dirty="0"/>
          </a:p>
        </p:txBody>
      </p:sp>
      <p:graphicFrame>
        <p:nvGraphicFramePr>
          <p:cNvPr id="13" name="Chart 4"/>
          <p:cNvGraphicFramePr/>
          <p:nvPr/>
        </p:nvGraphicFramePr>
        <p:xfrm>
          <a:off x="247650" y="3913894"/>
          <a:ext cx="2320290" cy="23406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" name="Текст 7"/>
          <p:cNvSpPr txBox="1"/>
          <p:nvPr/>
        </p:nvSpPr>
        <p:spPr>
          <a:xfrm>
            <a:off x="828675" y="4825365"/>
            <a:ext cx="1367790" cy="523875"/>
          </a:xfrm>
          <a:prstGeom prst="rect">
            <a:avLst/>
          </a:prstGeom>
        </p:spPr>
        <p:txBody>
          <a:bodyPr tIns="0" anchor="ctr" anchorCtr="0">
            <a:noAutofit/>
          </a:bodyPr>
          <a:lstStyle>
            <a:lvl1pPr marL="0" marR="0" indent="0" algn="ctr" defTabSz="913765" rtl="0" eaLnBrk="1" fontAlgn="auto" latinLnBrk="0" hangingPunct="1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1800" b="0" i="0" kern="1200" baseline="0">
                <a:solidFill>
                  <a:schemeClr val="tx1"/>
                </a:solidFill>
                <a:latin typeface="+mj-lt"/>
                <a:ea typeface="Source Sans Pro" charset="0"/>
                <a:cs typeface="Source Sans Pro" charset="0"/>
              </a:defRPr>
            </a:lvl1pPr>
            <a:lvl2pPr marL="6858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4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  <a:lvl3pPr marL="11430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0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3pPr>
            <a:lvl4pPr marL="1600200" indent="-22860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de-DE" sz="2800" b="1" dirty="0">
                <a:latin typeface="Open Sans" charset="0"/>
                <a:ea typeface="Open Sans" charset="0"/>
                <a:cs typeface="Open Sans" charset="0"/>
              </a:rPr>
              <a:t>+20</a:t>
            </a:r>
            <a:r>
              <a:rPr lang="en-US" sz="2800" b="1" dirty="0">
                <a:latin typeface="Open Sans" charset="0"/>
                <a:ea typeface="Open Sans" charset="0"/>
                <a:cs typeface="Open Sans" charset="0"/>
              </a:rPr>
              <a:t>%</a:t>
            </a:r>
            <a:endParaRPr lang="en-US" sz="2800" b="1" dirty="0">
              <a:latin typeface="Open Sans" charset="0"/>
              <a:ea typeface="Open Sans" charset="0"/>
              <a:cs typeface="Open Sans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3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8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723"/>
          <p:cNvSpPr txBox="1"/>
          <p:nvPr/>
        </p:nvSpPr>
        <p:spPr>
          <a:xfrm>
            <a:off x="157480" y="1666875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Superpixel</a:t>
            </a:r>
            <a:endParaRPr lang="de-DE" altLang="en-GB" dirty="0">
              <a:solidFill>
                <a:srgbClr val="CCCCCC"/>
              </a:solidFill>
            </a:endParaRPr>
          </a:p>
        </p:txBody>
      </p:sp>
      <p:pic>
        <p:nvPicPr>
          <p:cNvPr id="59" name="Shape 685" descr="/Users/felix/Desktop/Bildschirmfoto 2020-02-11 um 13.12.13.pngBildschirmfoto 2020-02-11 um 13.12.13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212725" y="1699895"/>
            <a:ext cx="1369060" cy="865505"/>
          </a:xfrm>
          <a:prstGeom prst="rect">
            <a:avLst/>
          </a:prstGeom>
          <a:blipFill rotWithShape="1">
            <a:blip r:embed="rId1"/>
            <a:stretch>
              <a:fillRect/>
            </a:stretch>
          </a:blipFill>
          <a:ln>
            <a:solidFill>
              <a:schemeClr val="accent1"/>
            </a:solidFill>
          </a:ln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dirty="0" err="1">
                <a:sym typeface="+mn-ea"/>
              </a:rPr>
              <a:t>Improvements</a:t>
            </a:r>
            <a:br>
              <a:rPr lang="en-US" dirty="0" err="1">
                <a:sym typeface="+mn-ea"/>
              </a:rPr>
            </a:br>
            <a:r>
              <a:rPr lang="de-DE" altLang="en-US" sz="2000">
                <a:sym typeface="+mn-ea"/>
              </a:rPr>
              <a:t>Iteration V: </a:t>
            </a:r>
            <a:r>
              <a:rPr lang="de-DE" altLang="en-US" sz="2000" dirty="0">
                <a:sym typeface="+mn-ea"/>
              </a:rPr>
              <a:t>Normal Loss &amp; Continuous Superpixel Loss</a:t>
            </a:r>
            <a:endParaRPr lang="de-DE" altLang="en-US" sz="2000" dirty="0" err="1"/>
          </a:p>
        </p:txBody>
      </p:sp>
      <p:cxnSp>
        <p:nvCxnSpPr>
          <p:cNvPr id="14" name="Shape 696"/>
          <p:cNvCxnSpPr/>
          <p:nvPr/>
        </p:nvCxnSpPr>
        <p:spPr>
          <a:xfrm>
            <a:off x="5990590" y="2112645"/>
            <a:ext cx="468000" cy="5715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87" name="Shape 687"/>
          <p:cNvSpPr/>
          <p:nvPr/>
        </p:nvSpPr>
        <p:spPr>
          <a:xfrm rot="16200000">
            <a:off x="2143480" y="1554697"/>
            <a:ext cx="1068200" cy="1126975"/>
          </a:xfrm>
          <a:prstGeom prst="flowChartCollate">
            <a:avLst/>
          </a:prstGeom>
          <a:noFill/>
          <a:ln w="38100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pic>
        <p:nvPicPr>
          <p:cNvPr id="688" name="Shape 688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3711335" y="1665457"/>
            <a:ext cx="1318563" cy="865425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Shape 691"/>
          <p:cNvSpPr/>
          <p:nvPr/>
        </p:nvSpPr>
        <p:spPr>
          <a:xfrm>
            <a:off x="5263647" y="4177305"/>
            <a:ext cx="309900" cy="309900"/>
          </a:xfrm>
          <a:prstGeom prst="flowChartSummingJunction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cxnSp>
        <p:nvCxnSpPr>
          <p:cNvPr id="695" name="Shape 695"/>
          <p:cNvCxnSpPr>
            <a:endCxn id="691" idx="2"/>
          </p:cNvCxnSpPr>
          <p:nvPr/>
        </p:nvCxnSpPr>
        <p:spPr>
          <a:xfrm flipV="1">
            <a:off x="4142423" y="4332255"/>
            <a:ext cx="1121224" cy="23879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96" name="Shape 696"/>
          <p:cNvCxnSpPr/>
          <p:nvPr/>
        </p:nvCxnSpPr>
        <p:spPr>
          <a:xfrm>
            <a:off x="5573313" y="4350434"/>
            <a:ext cx="296700" cy="570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699" name="Shape 699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229402" y="4884282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00" name="Shape 700"/>
          <p:cNvSpPr txBox="1"/>
          <p:nvPr/>
        </p:nvSpPr>
        <p:spPr>
          <a:xfrm>
            <a:off x="446405" y="4867910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-1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707" name="Shape 707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5952712" y="4412652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11" name="Shape 711"/>
          <p:cNvSpPr txBox="1"/>
          <p:nvPr/>
        </p:nvSpPr>
        <p:spPr>
          <a:xfrm>
            <a:off x="6310787" y="440420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0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715" name="Shape 715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7567712" y="441266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16" name="Shape 716"/>
          <p:cNvSpPr txBox="1"/>
          <p:nvPr/>
        </p:nvSpPr>
        <p:spPr>
          <a:xfrm>
            <a:off x="7946107" y="439641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  <a:sym typeface="+mn-ea"/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717" name="Shape 717"/>
          <p:cNvSpPr/>
          <p:nvPr/>
        </p:nvSpPr>
        <p:spPr>
          <a:xfrm>
            <a:off x="5852795" y="4248785"/>
            <a:ext cx="3154680" cy="118364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cxnSp>
        <p:nvCxnSpPr>
          <p:cNvPr id="719" name="Shape 719"/>
          <p:cNvCxnSpPr/>
          <p:nvPr/>
        </p:nvCxnSpPr>
        <p:spPr>
          <a:xfrm>
            <a:off x="7430135" y="4248785"/>
            <a:ext cx="0" cy="1183640"/>
          </a:xfrm>
          <a:prstGeom prst="straightConnector1">
            <a:avLst/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723" name="Shape 723"/>
          <p:cNvSpPr txBox="1"/>
          <p:nvPr/>
        </p:nvSpPr>
        <p:spPr>
          <a:xfrm>
            <a:off x="805180" y="5995035"/>
            <a:ext cx="446659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augmented images</a:t>
            </a:r>
            <a:endParaRPr lang="de-DE" altLang="en-GB" dirty="0">
              <a:solidFill>
                <a:srgbClr val="CCCCCC"/>
              </a:solidFill>
            </a:endParaRPr>
          </a:p>
        </p:txBody>
      </p:sp>
      <p:sp>
        <p:nvSpPr>
          <p:cNvPr id="725" name="Shape 725"/>
          <p:cNvSpPr txBox="1"/>
          <p:nvPr/>
        </p:nvSpPr>
        <p:spPr>
          <a:xfrm>
            <a:off x="5525135" y="3890010"/>
            <a:ext cx="21894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Output </a:t>
            </a:r>
            <a:r>
              <a:rPr lang="de-DE" altLang="en-GB">
                <a:solidFill>
                  <a:srgbClr val="CCCCCC"/>
                </a:solidFill>
              </a:rPr>
              <a:t>colors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726" name="Shape 726"/>
          <p:cNvSpPr txBox="1"/>
          <p:nvPr/>
        </p:nvSpPr>
        <p:spPr>
          <a:xfrm>
            <a:off x="7424420" y="3890010"/>
            <a:ext cx="172466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Target colors</a:t>
            </a:r>
            <a:endParaRPr lang="en-GB">
              <a:solidFill>
                <a:srgbClr val="CCCCCC"/>
              </a:solidFill>
            </a:endParaRPr>
          </a:p>
        </p:txBody>
      </p:sp>
      <p:sp>
        <p:nvSpPr>
          <p:cNvPr id="727" name="Shape 727"/>
          <p:cNvSpPr txBox="1"/>
          <p:nvPr/>
        </p:nvSpPr>
        <p:spPr>
          <a:xfrm>
            <a:off x="4226560" y="4494530"/>
            <a:ext cx="10452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DIBR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728" name="Shape 728"/>
          <p:cNvSpPr txBox="1"/>
          <p:nvPr/>
        </p:nvSpPr>
        <p:spPr>
          <a:xfrm>
            <a:off x="3705410" y="3862640"/>
            <a:ext cx="1317338" cy="39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Pose</a:t>
            </a:r>
            <a:endParaRPr lang="de-DE" altLang="en-GB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8" name="Shape 699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229402" y="3836532"/>
            <a:ext cx="1318550" cy="8654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" name="Straight Connector 17"/>
          <p:cNvCxnSpPr/>
          <p:nvPr/>
        </p:nvCxnSpPr>
        <p:spPr>
          <a:xfrm rot="5400000" flipV="1">
            <a:off x="2124710" y="1569720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>
            <a:off x="1579880" y="2130425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5400000" flipH="1" flipV="1">
            <a:off x="2117090" y="2112010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rot="5400000" flipV="1">
            <a:off x="2070100" y="3785870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rot="5400000">
            <a:off x="1525270" y="4346575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rot="5400000" flipH="1" flipV="1">
            <a:off x="2062480" y="4328160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rot="5400000" flipV="1">
            <a:off x="2070100" y="501586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rot="5400000">
            <a:off x="1525270" y="55765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rot="5400000" flipH="1" flipV="1">
            <a:off x="2062480" y="555815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Shape 694"/>
          <p:cNvCxnSpPr/>
          <p:nvPr/>
        </p:nvCxnSpPr>
        <p:spPr>
          <a:xfrm>
            <a:off x="1687830" y="4346575"/>
            <a:ext cx="363220" cy="381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3" name="Shape 694"/>
          <p:cNvCxnSpPr/>
          <p:nvPr/>
        </p:nvCxnSpPr>
        <p:spPr>
          <a:xfrm>
            <a:off x="1687830" y="5564505"/>
            <a:ext cx="38798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4" name="Shape 694"/>
          <p:cNvCxnSpPr/>
          <p:nvPr/>
        </p:nvCxnSpPr>
        <p:spPr>
          <a:xfrm>
            <a:off x="3265805" y="2088515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6" name="Straight Connector 35"/>
          <p:cNvCxnSpPr/>
          <p:nvPr/>
        </p:nvCxnSpPr>
        <p:spPr>
          <a:xfrm rot="5400000" flipV="1">
            <a:off x="3599815" y="3801110"/>
            <a:ext cx="529590" cy="56769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rot="5400000">
            <a:off x="3054985" y="4352925"/>
            <a:ext cx="106807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rot="5400000" flipH="1" flipV="1">
            <a:off x="3592195" y="4334510"/>
            <a:ext cx="538480" cy="561975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9" name="Shape 694"/>
          <p:cNvCxnSpPr/>
          <p:nvPr/>
        </p:nvCxnSpPr>
        <p:spPr>
          <a:xfrm flipV="1">
            <a:off x="2618740" y="4349750"/>
            <a:ext cx="962025" cy="6384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1" name="Straight Arrow Connector 40"/>
          <p:cNvCxnSpPr/>
          <p:nvPr/>
        </p:nvCxnSpPr>
        <p:spPr>
          <a:xfrm>
            <a:off x="2536825" y="4486910"/>
            <a:ext cx="0" cy="916305"/>
          </a:xfrm>
          <a:prstGeom prst="straightConnector1">
            <a:avLst/>
          </a:prstGeom>
          <a:ln>
            <a:solidFill>
              <a:schemeClr val="bg2"/>
            </a:solidFill>
            <a:headEnd type="triangle" w="lg" len="lg"/>
            <a:tailEnd type="triangle" w="lg" len="lg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" name="Straight Connector 2"/>
          <p:cNvCxnSpPr/>
          <p:nvPr/>
        </p:nvCxnSpPr>
        <p:spPr>
          <a:xfrm>
            <a:off x="2668905" y="4366895"/>
            <a:ext cx="16510" cy="1203325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" name="Straight Connector 6"/>
          <p:cNvCxnSpPr/>
          <p:nvPr/>
        </p:nvCxnSpPr>
        <p:spPr>
          <a:xfrm>
            <a:off x="2602230" y="5559425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pic>
        <p:nvPicPr>
          <p:cNvPr id="44" name="Shape 685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264327" y="1703890"/>
            <a:ext cx="1318550" cy="8654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6" name="Elbow Connector 45"/>
          <p:cNvCxnSpPr>
            <a:stCxn id="688" idx="3"/>
            <a:endCxn id="691" idx="0"/>
          </p:cNvCxnSpPr>
          <p:nvPr/>
        </p:nvCxnSpPr>
        <p:spPr>
          <a:xfrm>
            <a:off x="5029835" y="2098675"/>
            <a:ext cx="388620" cy="2078355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7" name="Elbow Connector 46"/>
          <p:cNvCxnSpPr/>
          <p:nvPr/>
        </p:nvCxnSpPr>
        <p:spPr>
          <a:xfrm rot="5400000" flipH="1" flipV="1">
            <a:off x="2452688" y="2930843"/>
            <a:ext cx="1402080" cy="4529455"/>
          </a:xfrm>
          <a:prstGeom prst="bentConnector3">
            <a:avLst>
              <a:gd name="adj1" fmla="val -31431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48" name="Shape 700"/>
          <p:cNvSpPr txBox="1"/>
          <p:nvPr/>
        </p:nvSpPr>
        <p:spPr>
          <a:xfrm>
            <a:off x="496570" y="3836670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+1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49" name="Shape 717"/>
          <p:cNvSpPr/>
          <p:nvPr/>
        </p:nvSpPr>
        <p:spPr>
          <a:xfrm>
            <a:off x="142240" y="3746500"/>
            <a:ext cx="1562735" cy="212598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5" name="Cube 4"/>
          <p:cNvSpPr/>
          <p:nvPr/>
        </p:nvSpPr>
        <p:spPr>
          <a:xfrm>
            <a:off x="3711575" y="1628140"/>
            <a:ext cx="403860" cy="930910"/>
          </a:xfrm>
          <a:prstGeom prst="cube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hape 728"/>
          <p:cNvSpPr txBox="1"/>
          <p:nvPr/>
        </p:nvSpPr>
        <p:spPr>
          <a:xfrm>
            <a:off x="3283993" y="2586855"/>
            <a:ext cx="227584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 err="1">
                <a:solidFill>
                  <a:srgbClr val="92D050"/>
                </a:solidFill>
                <a:sym typeface="+mn-ea"/>
              </a:rPr>
              <a:t>normals</a:t>
            </a:r>
            <a:endParaRPr lang="de-DE" altLang="en-GB" b="1" dirty="0">
              <a:solidFill>
                <a:srgbClr val="92D050"/>
              </a:solidFill>
              <a:sym typeface="+mn-ea"/>
            </a:endParaRPr>
          </a:p>
        </p:txBody>
      </p:sp>
      <p:cxnSp>
        <p:nvCxnSpPr>
          <p:cNvPr id="12" name="Elbow Connector 11"/>
          <p:cNvCxnSpPr/>
          <p:nvPr/>
        </p:nvCxnSpPr>
        <p:spPr>
          <a:xfrm rot="5400000">
            <a:off x="4899660" y="2631440"/>
            <a:ext cx="2065020" cy="1026160"/>
          </a:xfrm>
          <a:prstGeom prst="bentConnector3">
            <a:avLst>
              <a:gd name="adj1" fmla="val 50031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5" name="Shape 696"/>
          <p:cNvCxnSpPr/>
          <p:nvPr/>
        </p:nvCxnSpPr>
        <p:spPr>
          <a:xfrm>
            <a:off x="4101465" y="2112645"/>
            <a:ext cx="725170" cy="1143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6" name="Shape 694"/>
          <p:cNvCxnSpPr/>
          <p:nvPr/>
        </p:nvCxnSpPr>
        <p:spPr>
          <a:xfrm>
            <a:off x="3265805" y="2101850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57" name="Picture 56" descr="/Users/felix/Desktop/rgb input.pngrgb input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229553" y="1689735"/>
            <a:ext cx="1310005" cy="869315"/>
          </a:xfrm>
          <a:prstGeom prst="rect">
            <a:avLst/>
          </a:prstGeom>
        </p:spPr>
      </p:pic>
      <p:sp>
        <p:nvSpPr>
          <p:cNvPr id="60" name="Shape 723"/>
          <p:cNvSpPr txBox="1"/>
          <p:nvPr/>
        </p:nvSpPr>
        <p:spPr>
          <a:xfrm>
            <a:off x="142240" y="2531110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RGB</a:t>
            </a:r>
            <a:endParaRPr lang="de-DE" altLang="en-GB" dirty="0">
              <a:solidFill>
                <a:srgbClr val="CCCCCC"/>
              </a:solidFill>
            </a:endParaRPr>
          </a:p>
        </p:txBody>
      </p:sp>
      <p:sp>
        <p:nvSpPr>
          <p:cNvPr id="61" name="Shape 717"/>
          <p:cNvSpPr/>
          <p:nvPr/>
        </p:nvSpPr>
        <p:spPr>
          <a:xfrm>
            <a:off x="229870" y="1667510"/>
            <a:ext cx="1352550" cy="90170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62" name="Shape 717"/>
          <p:cNvSpPr/>
          <p:nvPr/>
        </p:nvSpPr>
        <p:spPr>
          <a:xfrm>
            <a:off x="204470" y="2569210"/>
            <a:ext cx="1369060" cy="857885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cxnSp>
        <p:nvCxnSpPr>
          <p:cNvPr id="63" name="Elbow Connector 62"/>
          <p:cNvCxnSpPr>
            <a:stCxn id="61" idx="3"/>
            <a:endCxn id="687" idx="0"/>
          </p:cNvCxnSpPr>
          <p:nvPr/>
        </p:nvCxnSpPr>
        <p:spPr>
          <a:xfrm>
            <a:off x="1582420" y="2118360"/>
            <a:ext cx="531495" cy="3175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5" name="Elbow Connector 64"/>
          <p:cNvCxnSpPr>
            <a:stCxn id="62" idx="3"/>
            <a:endCxn id="64" idx="1"/>
          </p:cNvCxnSpPr>
          <p:nvPr/>
        </p:nvCxnSpPr>
        <p:spPr>
          <a:xfrm>
            <a:off x="1573530" y="2998153"/>
            <a:ext cx="1771333" cy="402162"/>
          </a:xfrm>
          <a:prstGeom prst="bentConnector3">
            <a:avLst>
              <a:gd name="adj1" fmla="val 50000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" name="Elbow Connector 20"/>
          <p:cNvCxnSpPr>
            <a:stCxn id="5" idx="3"/>
            <a:endCxn id="717" idx="0"/>
          </p:cNvCxnSpPr>
          <p:nvPr/>
        </p:nvCxnSpPr>
        <p:spPr>
          <a:xfrm rot="5400000" flipV="1">
            <a:off x="4801870" y="1619885"/>
            <a:ext cx="1689735" cy="3566795"/>
          </a:xfrm>
          <a:prstGeom prst="bentConnector3">
            <a:avLst>
              <a:gd name="adj1" fmla="val 50019"/>
            </a:avLst>
          </a:prstGeom>
          <a:noFill/>
          <a:ln w="28575" cap="flat" cmpd="sng">
            <a:solidFill>
              <a:srgbClr val="92D05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64" name="Rounded Rectangle 55"/>
          <p:cNvSpPr/>
          <p:nvPr/>
        </p:nvSpPr>
        <p:spPr>
          <a:xfrm>
            <a:off x="3344863" y="3133649"/>
            <a:ext cx="1080135" cy="533332"/>
          </a:xfrm>
          <a:prstGeom prst="roundRect">
            <a:avLst/>
          </a:prstGeom>
          <a:solidFill>
            <a:srgbClr val="E950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altLang="en-US" dirty="0"/>
              <a:t>Pooling</a:t>
            </a:r>
            <a:endParaRPr lang="de-DE" altLang="en-US" dirty="0"/>
          </a:p>
        </p:txBody>
      </p:sp>
      <p:sp>
        <p:nvSpPr>
          <p:cNvPr id="68" name="Shape 728"/>
          <p:cNvSpPr txBox="1"/>
          <p:nvPr/>
        </p:nvSpPr>
        <p:spPr>
          <a:xfrm>
            <a:off x="5263647" y="3358062"/>
            <a:ext cx="227584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 err="1">
                <a:solidFill>
                  <a:srgbClr val="92D050"/>
                </a:solidFill>
                <a:sym typeface="+mn-ea"/>
              </a:rPr>
              <a:t>pooled</a:t>
            </a:r>
            <a:r>
              <a:rPr lang="de-DE" altLang="en-GB" b="1" dirty="0">
                <a:solidFill>
                  <a:srgbClr val="92D050"/>
                </a:solidFill>
                <a:sym typeface="+mn-ea"/>
              </a:rPr>
              <a:t> </a:t>
            </a:r>
            <a:r>
              <a:rPr lang="de-DE" altLang="en-GB" b="1" dirty="0" err="1">
                <a:solidFill>
                  <a:srgbClr val="92D050"/>
                </a:solidFill>
                <a:sym typeface="+mn-ea"/>
              </a:rPr>
              <a:t>normals</a:t>
            </a:r>
            <a:endParaRPr lang="de-DE" altLang="en-GB" b="1" dirty="0">
              <a:solidFill>
                <a:srgbClr val="92D050"/>
              </a:solidFill>
              <a:sym typeface="+mn-ea"/>
            </a:endParaRPr>
          </a:p>
        </p:txBody>
      </p:sp>
      <p:cxnSp>
        <p:nvCxnSpPr>
          <p:cNvPr id="69" name="Elbow Connector 64"/>
          <p:cNvCxnSpPr/>
          <p:nvPr/>
        </p:nvCxnSpPr>
        <p:spPr>
          <a:xfrm>
            <a:off x="1573530" y="2998470"/>
            <a:ext cx="5847715" cy="1213485"/>
          </a:xfrm>
          <a:prstGeom prst="bentConnector3">
            <a:avLst>
              <a:gd name="adj1" fmla="val 102030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" name="Gruppieren 12"/>
          <p:cNvGrpSpPr/>
          <p:nvPr/>
        </p:nvGrpSpPr>
        <p:grpSpPr>
          <a:xfrm>
            <a:off x="5385781" y="5389405"/>
            <a:ext cx="3689197" cy="485888"/>
            <a:chOff x="5385781" y="5389405"/>
            <a:chExt cx="3689197" cy="485888"/>
          </a:xfrm>
        </p:grpSpPr>
        <p:sp>
          <p:nvSpPr>
            <p:cNvPr id="70" name="Shape 718"/>
            <p:cNvSpPr txBox="1"/>
            <p:nvPr/>
          </p:nvSpPr>
          <p:spPr>
            <a:xfrm>
              <a:off x="5385781" y="5389405"/>
              <a:ext cx="1136700" cy="4680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-GB" sz="2400" b="1" dirty="0">
                  <a:solidFill>
                    <a:srgbClr val="6AA84F"/>
                  </a:solidFill>
                </a:rPr>
                <a:t>Loss</a:t>
              </a:r>
              <a:endParaRPr lang="en-GB" sz="2400" b="1" dirty="0">
                <a:solidFill>
                  <a:srgbClr val="6AA84F"/>
                </a:solidFill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1" name="Text Box 65"/>
                <p:cNvSpPr txBox="1"/>
                <p:nvPr/>
              </p:nvSpPr>
              <p:spPr>
                <a:xfrm>
                  <a:off x="6259388" y="5515248"/>
                  <a:ext cx="2815590" cy="360045"/>
                </a:xfrm>
                <a:prstGeom prst="rect">
                  <a:avLst/>
                </a:prstGeom>
                <a:noFill/>
              </p:spPr>
              <p:txBody>
                <a:bodyPr wrap="none" rtlCol="0" anchor="t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𝐿</m:t>
                        </m:r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 = </m:t>
                        </m:r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𝜇</m:t>
                        </m:r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𝑝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 + </m:t>
                        </m:r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𝜆</m:t>
                        </m:r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FDCA00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FDCA00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FDCA00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 + </m:t>
                        </m:r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𝛼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92D050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92D050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92D050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𝑁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   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71" name="Text Box 6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59388" y="5515248"/>
                  <a:ext cx="2815590" cy="360045"/>
                </a:xfrm>
                <a:prstGeom prst="rect">
                  <a:avLst/>
                </a:prstGeom>
                <a:blipFill rotWithShape="1">
                  <a:blip r:embed="rId5"/>
                </a:blipFill>
              </p:spPr>
              <p:txBody>
                <a:bodyPr/>
                <a:lstStyle/>
                <a:p>
                  <a:r>
                    <a:rPr lang="en-US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120694 0.000000 " pathEditMode="relative" rAng="0" ptsTypes="">
                                      <p:cBhvr>
                                        <p:cTn id="9" dur="2000" fill="hold"/>
                                        <p:tgtEl>
                                          <p:spTgt spid="6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0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500"/>
                            </p:stCondLst>
                            <p:childTnLst>
                              <p:par>
                                <p:cTn id="39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69 0.000186 L 0.001041 0.126297 " pathEditMode="relative" rAng="0" ptsTypes="">
                                      <p:cBhvr>
                                        <p:cTn id="40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3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42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-0.003981 L -0.000903 -0.180926 " pathEditMode="relative" rAng="0" ptsTypes="">
                                      <p:cBhvr>
                                        <p:cTn id="42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3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64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10463 L -0.002569 0.239074 " pathEditMode="relative" rAng="0" ptsTypes="">
                                      <p:cBhvr>
                                        <p:cTn id="44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5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" presetClass="entr" presetSubtype="1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/>
      <p:bldP spid="58" grpId="1"/>
      <p:bldP spid="58" grpId="2"/>
      <p:bldP spid="58" grpId="3"/>
      <p:bldP spid="687" grpId="0" animBg="1"/>
      <p:bldP spid="687" grpId="1" animBg="1"/>
      <p:bldP spid="687" grpId="2" animBg="1"/>
      <p:bldP spid="687" grpId="3" animBg="1"/>
      <p:bldP spid="687" grpId="4" animBg="1"/>
      <p:bldP spid="728" grpId="0"/>
      <p:bldP spid="5" grpId="0" bldLvl="0" animBg="1"/>
      <p:bldP spid="10" grpId="0"/>
      <p:bldP spid="10" grpId="1"/>
      <p:bldP spid="10" grpId="2"/>
      <p:bldP spid="10" grpId="3"/>
      <p:bldP spid="10" grpId="4"/>
      <p:bldP spid="10" grpId="5"/>
      <p:bldP spid="10" grpId="6"/>
      <p:bldP spid="10" grpId="7"/>
      <p:bldP spid="60" grpId="0"/>
      <p:bldP spid="60" grpId="1"/>
      <p:bldP spid="60" grpId="2"/>
      <p:bldP spid="60" grpId="3"/>
      <p:bldP spid="61" grpId="0" bldLvl="0" animBg="1"/>
      <p:bldP spid="62" grpId="0" bldLvl="0" animBg="1"/>
      <p:bldP spid="64" grpId="0" bldLvl="0" animBg="1"/>
      <p:bldP spid="68" grpId="0"/>
      <p:bldP spid="68" grpId="1"/>
      <p:bldP spid="68" grpId="2"/>
      <p:bldP spid="68" grpId="3"/>
      <p:bldP spid="68" grpId="4"/>
      <p:bldP spid="68" grpId="5"/>
      <p:bldP spid="68" grpId="6"/>
      <p:bldP spid="68" grpId="7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723"/>
          <p:cNvSpPr txBox="1"/>
          <p:nvPr/>
        </p:nvSpPr>
        <p:spPr>
          <a:xfrm>
            <a:off x="157480" y="1666875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Superpixel</a:t>
            </a:r>
            <a:endParaRPr lang="de-DE" altLang="en-GB" dirty="0">
              <a:solidFill>
                <a:srgbClr val="CCCCCC"/>
              </a:solidFill>
            </a:endParaRPr>
          </a:p>
        </p:txBody>
      </p:sp>
      <p:pic>
        <p:nvPicPr>
          <p:cNvPr id="59" name="Shape 685" descr="/Users/felix/Desktop/Bildschirmfoto 2020-02-11 um 13.12.13.pngBildschirmfoto 2020-02-11 um 13.12.13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212725" y="1699895"/>
            <a:ext cx="1369060" cy="865505"/>
          </a:xfrm>
          <a:prstGeom prst="rect">
            <a:avLst/>
          </a:prstGeom>
          <a:blipFill rotWithShape="1">
            <a:blip r:embed="rId1"/>
            <a:stretch>
              <a:fillRect/>
            </a:stretch>
          </a:blipFill>
          <a:ln>
            <a:solidFill>
              <a:schemeClr val="accent1"/>
            </a:solidFill>
          </a:ln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dirty="0" err="1">
                <a:sym typeface="+mn-ea"/>
              </a:rPr>
              <a:t>Improvements</a:t>
            </a:r>
            <a:br>
              <a:rPr lang="en-US" dirty="0" err="1">
                <a:sym typeface="+mn-ea"/>
              </a:rPr>
            </a:br>
            <a:r>
              <a:rPr lang="de-DE" altLang="en-US" sz="2000">
                <a:sym typeface="+mn-ea"/>
              </a:rPr>
              <a:t>Iteration V: </a:t>
            </a:r>
            <a:r>
              <a:rPr lang="de-DE" altLang="en-US" sz="2000" dirty="0">
                <a:sym typeface="+mn-ea"/>
              </a:rPr>
              <a:t>Normal Loss &amp; Continuous Superpixel Loss</a:t>
            </a:r>
            <a:endParaRPr lang="de-DE" altLang="en-US" sz="2000" dirty="0" err="1"/>
          </a:p>
        </p:txBody>
      </p:sp>
      <p:cxnSp>
        <p:nvCxnSpPr>
          <p:cNvPr id="14" name="Shape 696"/>
          <p:cNvCxnSpPr/>
          <p:nvPr/>
        </p:nvCxnSpPr>
        <p:spPr>
          <a:xfrm>
            <a:off x="5990590" y="2112645"/>
            <a:ext cx="468000" cy="5715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87" name="Shape 687"/>
          <p:cNvSpPr/>
          <p:nvPr/>
        </p:nvSpPr>
        <p:spPr>
          <a:xfrm rot="16200000">
            <a:off x="2143480" y="1554697"/>
            <a:ext cx="1068200" cy="1126975"/>
          </a:xfrm>
          <a:prstGeom prst="flowChartCollate">
            <a:avLst/>
          </a:prstGeom>
          <a:noFill/>
          <a:ln w="38100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pic>
        <p:nvPicPr>
          <p:cNvPr id="688" name="Shape 688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3711335" y="1665457"/>
            <a:ext cx="1318563" cy="865425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Shape 691"/>
          <p:cNvSpPr/>
          <p:nvPr/>
        </p:nvSpPr>
        <p:spPr>
          <a:xfrm>
            <a:off x="5263647" y="4177305"/>
            <a:ext cx="309900" cy="309900"/>
          </a:xfrm>
          <a:prstGeom prst="flowChartSummingJunction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cxnSp>
        <p:nvCxnSpPr>
          <p:cNvPr id="695" name="Shape 695"/>
          <p:cNvCxnSpPr>
            <a:endCxn id="691" idx="2"/>
          </p:cNvCxnSpPr>
          <p:nvPr/>
        </p:nvCxnSpPr>
        <p:spPr>
          <a:xfrm flipV="1">
            <a:off x="4142423" y="4332255"/>
            <a:ext cx="1121224" cy="23879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96" name="Shape 696"/>
          <p:cNvCxnSpPr/>
          <p:nvPr/>
        </p:nvCxnSpPr>
        <p:spPr>
          <a:xfrm>
            <a:off x="5573313" y="4350434"/>
            <a:ext cx="296700" cy="570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699" name="Shape 699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229402" y="4884282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00" name="Shape 700"/>
          <p:cNvSpPr txBox="1"/>
          <p:nvPr/>
        </p:nvSpPr>
        <p:spPr>
          <a:xfrm>
            <a:off x="446405" y="4867910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-1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707" name="Shape 707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5952712" y="4412652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11" name="Shape 711"/>
          <p:cNvSpPr txBox="1"/>
          <p:nvPr/>
        </p:nvSpPr>
        <p:spPr>
          <a:xfrm>
            <a:off x="6310787" y="440420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0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715" name="Shape 715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7567712" y="441266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16" name="Shape 716"/>
          <p:cNvSpPr txBox="1"/>
          <p:nvPr/>
        </p:nvSpPr>
        <p:spPr>
          <a:xfrm>
            <a:off x="7946107" y="439641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  <a:sym typeface="+mn-ea"/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717" name="Shape 717"/>
          <p:cNvSpPr/>
          <p:nvPr/>
        </p:nvSpPr>
        <p:spPr>
          <a:xfrm>
            <a:off x="5852795" y="4248785"/>
            <a:ext cx="3154680" cy="118364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718" name="Shape 718"/>
          <p:cNvSpPr txBox="1"/>
          <p:nvPr/>
        </p:nvSpPr>
        <p:spPr>
          <a:xfrm>
            <a:off x="5701120" y="5420818"/>
            <a:ext cx="1136700" cy="46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2400" b="1" dirty="0">
                <a:solidFill>
                  <a:srgbClr val="6AA84F"/>
                </a:solidFill>
              </a:rPr>
              <a:t>Loss</a:t>
            </a:r>
            <a:endParaRPr lang="en-GB" sz="2400" b="1" dirty="0">
              <a:solidFill>
                <a:srgbClr val="6AA84F"/>
              </a:solidFill>
            </a:endParaRPr>
          </a:p>
        </p:txBody>
      </p:sp>
      <p:cxnSp>
        <p:nvCxnSpPr>
          <p:cNvPr id="719" name="Shape 719"/>
          <p:cNvCxnSpPr/>
          <p:nvPr/>
        </p:nvCxnSpPr>
        <p:spPr>
          <a:xfrm>
            <a:off x="7430135" y="4248785"/>
            <a:ext cx="0" cy="1183640"/>
          </a:xfrm>
          <a:prstGeom prst="straightConnector1">
            <a:avLst/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723" name="Shape 723"/>
          <p:cNvSpPr txBox="1"/>
          <p:nvPr/>
        </p:nvSpPr>
        <p:spPr>
          <a:xfrm>
            <a:off x="805180" y="5995035"/>
            <a:ext cx="446659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augmented images</a:t>
            </a:r>
            <a:endParaRPr lang="de-DE" altLang="en-GB" dirty="0">
              <a:solidFill>
                <a:srgbClr val="CCCCCC"/>
              </a:solidFill>
            </a:endParaRPr>
          </a:p>
        </p:txBody>
      </p:sp>
      <p:sp>
        <p:nvSpPr>
          <p:cNvPr id="725" name="Shape 725"/>
          <p:cNvSpPr txBox="1"/>
          <p:nvPr/>
        </p:nvSpPr>
        <p:spPr>
          <a:xfrm>
            <a:off x="5525135" y="3890010"/>
            <a:ext cx="21894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Output </a:t>
            </a:r>
            <a:r>
              <a:rPr lang="de-DE" altLang="en-GB">
                <a:solidFill>
                  <a:srgbClr val="CCCCCC"/>
                </a:solidFill>
              </a:rPr>
              <a:t>colors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726" name="Shape 726"/>
          <p:cNvSpPr txBox="1"/>
          <p:nvPr/>
        </p:nvSpPr>
        <p:spPr>
          <a:xfrm>
            <a:off x="7424420" y="3890010"/>
            <a:ext cx="172466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Target colors</a:t>
            </a:r>
            <a:endParaRPr lang="en-GB">
              <a:solidFill>
                <a:srgbClr val="CCCCCC"/>
              </a:solidFill>
            </a:endParaRPr>
          </a:p>
        </p:txBody>
      </p:sp>
      <p:sp>
        <p:nvSpPr>
          <p:cNvPr id="727" name="Shape 727"/>
          <p:cNvSpPr txBox="1"/>
          <p:nvPr/>
        </p:nvSpPr>
        <p:spPr>
          <a:xfrm>
            <a:off x="4226560" y="4494530"/>
            <a:ext cx="10452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DIBR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728" name="Shape 728"/>
          <p:cNvSpPr txBox="1"/>
          <p:nvPr/>
        </p:nvSpPr>
        <p:spPr>
          <a:xfrm>
            <a:off x="3705410" y="3862640"/>
            <a:ext cx="1317338" cy="39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Pose</a:t>
            </a:r>
            <a:endParaRPr lang="de-DE" altLang="en-GB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8" name="Shape 699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229402" y="3836532"/>
            <a:ext cx="1318550" cy="8654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" name="Straight Connector 17"/>
          <p:cNvCxnSpPr/>
          <p:nvPr/>
        </p:nvCxnSpPr>
        <p:spPr>
          <a:xfrm rot="5400000" flipV="1">
            <a:off x="2124710" y="1569720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>
            <a:off x="1579880" y="2130425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5400000" flipH="1" flipV="1">
            <a:off x="2117090" y="2112010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rot="5400000" flipV="1">
            <a:off x="2070100" y="3785870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rot="5400000">
            <a:off x="1525270" y="4346575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rot="5400000" flipH="1" flipV="1">
            <a:off x="2062480" y="4328160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rot="5400000" flipV="1">
            <a:off x="2070100" y="501586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rot="5400000">
            <a:off x="1525270" y="55765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rot="5400000" flipH="1" flipV="1">
            <a:off x="2062480" y="555815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Shape 694"/>
          <p:cNvCxnSpPr/>
          <p:nvPr/>
        </p:nvCxnSpPr>
        <p:spPr>
          <a:xfrm>
            <a:off x="1687830" y="4346575"/>
            <a:ext cx="363220" cy="381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3" name="Shape 694"/>
          <p:cNvCxnSpPr/>
          <p:nvPr/>
        </p:nvCxnSpPr>
        <p:spPr>
          <a:xfrm>
            <a:off x="1687830" y="5564505"/>
            <a:ext cx="38798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4" name="Shape 694"/>
          <p:cNvCxnSpPr/>
          <p:nvPr/>
        </p:nvCxnSpPr>
        <p:spPr>
          <a:xfrm>
            <a:off x="3265805" y="2088515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6" name="Straight Connector 35"/>
          <p:cNvCxnSpPr/>
          <p:nvPr/>
        </p:nvCxnSpPr>
        <p:spPr>
          <a:xfrm rot="5400000" flipV="1">
            <a:off x="3599815" y="3801110"/>
            <a:ext cx="529590" cy="56769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rot="5400000">
            <a:off x="3054985" y="4352925"/>
            <a:ext cx="106807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rot="5400000" flipH="1" flipV="1">
            <a:off x="3592195" y="4334510"/>
            <a:ext cx="538480" cy="561975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9" name="Shape 694"/>
          <p:cNvCxnSpPr/>
          <p:nvPr/>
        </p:nvCxnSpPr>
        <p:spPr>
          <a:xfrm flipV="1">
            <a:off x="2618740" y="4349750"/>
            <a:ext cx="962025" cy="6384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1" name="Straight Arrow Connector 40"/>
          <p:cNvCxnSpPr/>
          <p:nvPr/>
        </p:nvCxnSpPr>
        <p:spPr>
          <a:xfrm>
            <a:off x="2536825" y="4486910"/>
            <a:ext cx="0" cy="916305"/>
          </a:xfrm>
          <a:prstGeom prst="straightConnector1">
            <a:avLst/>
          </a:prstGeom>
          <a:ln>
            <a:solidFill>
              <a:schemeClr val="bg2"/>
            </a:solidFill>
            <a:headEnd type="triangle" w="lg" len="lg"/>
            <a:tailEnd type="triangle" w="lg" len="lg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" name="Straight Connector 2"/>
          <p:cNvCxnSpPr/>
          <p:nvPr/>
        </p:nvCxnSpPr>
        <p:spPr>
          <a:xfrm>
            <a:off x="2668905" y="4366895"/>
            <a:ext cx="16510" cy="1203325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" name="Straight Connector 6"/>
          <p:cNvCxnSpPr/>
          <p:nvPr/>
        </p:nvCxnSpPr>
        <p:spPr>
          <a:xfrm>
            <a:off x="2602230" y="5559425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pic>
        <p:nvPicPr>
          <p:cNvPr id="44" name="Shape 685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264327" y="1703890"/>
            <a:ext cx="1318550" cy="8654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6" name="Elbow Connector 45"/>
          <p:cNvCxnSpPr>
            <a:stCxn id="688" idx="3"/>
            <a:endCxn id="691" idx="0"/>
          </p:cNvCxnSpPr>
          <p:nvPr/>
        </p:nvCxnSpPr>
        <p:spPr>
          <a:xfrm>
            <a:off x="5029835" y="2098675"/>
            <a:ext cx="388620" cy="2078355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7" name="Elbow Connector 46"/>
          <p:cNvCxnSpPr/>
          <p:nvPr/>
        </p:nvCxnSpPr>
        <p:spPr>
          <a:xfrm rot="5400000" flipH="1" flipV="1">
            <a:off x="2452688" y="2930843"/>
            <a:ext cx="1402080" cy="4529455"/>
          </a:xfrm>
          <a:prstGeom prst="bentConnector3">
            <a:avLst>
              <a:gd name="adj1" fmla="val -31431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48" name="Shape 700"/>
          <p:cNvSpPr txBox="1"/>
          <p:nvPr/>
        </p:nvSpPr>
        <p:spPr>
          <a:xfrm>
            <a:off x="496570" y="3836670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+1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49" name="Shape 717"/>
          <p:cNvSpPr/>
          <p:nvPr/>
        </p:nvSpPr>
        <p:spPr>
          <a:xfrm>
            <a:off x="142240" y="3746500"/>
            <a:ext cx="1562735" cy="212598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5" name="Cube 4"/>
          <p:cNvSpPr/>
          <p:nvPr/>
        </p:nvSpPr>
        <p:spPr>
          <a:xfrm>
            <a:off x="3711575" y="1628140"/>
            <a:ext cx="403860" cy="930910"/>
          </a:xfrm>
          <a:prstGeom prst="cube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hape 728"/>
          <p:cNvSpPr txBox="1"/>
          <p:nvPr/>
        </p:nvSpPr>
        <p:spPr>
          <a:xfrm>
            <a:off x="2990850" y="2652395"/>
            <a:ext cx="227584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92D050"/>
                </a:solidFill>
                <a:sym typeface="+mn-ea"/>
              </a:rPr>
              <a:t>normal to disparity</a:t>
            </a:r>
            <a:endParaRPr lang="de-DE" altLang="en-GB" b="1" dirty="0">
              <a:solidFill>
                <a:srgbClr val="92D050"/>
              </a:solidFill>
              <a:sym typeface="+mn-ea"/>
            </a:endParaRPr>
          </a:p>
        </p:txBody>
      </p:sp>
      <p:cxnSp>
        <p:nvCxnSpPr>
          <p:cNvPr id="12" name="Elbow Connector 11"/>
          <p:cNvCxnSpPr/>
          <p:nvPr/>
        </p:nvCxnSpPr>
        <p:spPr>
          <a:xfrm rot="5400000">
            <a:off x="4899660" y="2631440"/>
            <a:ext cx="2065020" cy="1026160"/>
          </a:xfrm>
          <a:prstGeom prst="bentConnector3">
            <a:avLst>
              <a:gd name="adj1" fmla="val 50031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5" name="Shape 696"/>
          <p:cNvCxnSpPr/>
          <p:nvPr/>
        </p:nvCxnSpPr>
        <p:spPr>
          <a:xfrm>
            <a:off x="4101465" y="2112645"/>
            <a:ext cx="725170" cy="1143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6" name="Shape 694"/>
          <p:cNvCxnSpPr/>
          <p:nvPr/>
        </p:nvCxnSpPr>
        <p:spPr>
          <a:xfrm>
            <a:off x="3265805" y="2101850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57" name="Picture 56" descr="/Users/felix/Desktop/rgb input.pngrgb input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229553" y="1689735"/>
            <a:ext cx="1310005" cy="869315"/>
          </a:xfrm>
          <a:prstGeom prst="rect">
            <a:avLst/>
          </a:prstGeom>
        </p:spPr>
      </p:pic>
      <p:sp>
        <p:nvSpPr>
          <p:cNvPr id="60" name="Shape 723"/>
          <p:cNvSpPr txBox="1"/>
          <p:nvPr/>
        </p:nvSpPr>
        <p:spPr>
          <a:xfrm>
            <a:off x="142240" y="2531110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RGB</a:t>
            </a:r>
            <a:endParaRPr lang="de-DE" altLang="en-GB" dirty="0">
              <a:solidFill>
                <a:srgbClr val="CCCCCC"/>
              </a:solidFill>
            </a:endParaRPr>
          </a:p>
        </p:txBody>
      </p:sp>
      <p:sp>
        <p:nvSpPr>
          <p:cNvPr id="61" name="Shape 717"/>
          <p:cNvSpPr/>
          <p:nvPr/>
        </p:nvSpPr>
        <p:spPr>
          <a:xfrm>
            <a:off x="229870" y="1667510"/>
            <a:ext cx="1352550" cy="90170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62" name="Shape 717"/>
          <p:cNvSpPr/>
          <p:nvPr/>
        </p:nvSpPr>
        <p:spPr>
          <a:xfrm>
            <a:off x="204470" y="2569210"/>
            <a:ext cx="1369060" cy="857885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cxnSp>
        <p:nvCxnSpPr>
          <p:cNvPr id="63" name="Elbow Connector 62"/>
          <p:cNvCxnSpPr>
            <a:stCxn id="61" idx="3"/>
            <a:endCxn id="687" idx="0"/>
          </p:cNvCxnSpPr>
          <p:nvPr/>
        </p:nvCxnSpPr>
        <p:spPr>
          <a:xfrm>
            <a:off x="1582420" y="2118360"/>
            <a:ext cx="531495" cy="3175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5" name="Elbow Connector 64"/>
          <p:cNvCxnSpPr>
            <a:stCxn id="62" idx="3"/>
          </p:cNvCxnSpPr>
          <p:nvPr/>
        </p:nvCxnSpPr>
        <p:spPr>
          <a:xfrm>
            <a:off x="1573530" y="2998470"/>
            <a:ext cx="5847715" cy="1213485"/>
          </a:xfrm>
          <a:prstGeom prst="bentConnector3">
            <a:avLst>
              <a:gd name="adj1" fmla="val 102030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6" name="Text Box 65"/>
              <p:cNvSpPr txBox="1"/>
              <p:nvPr/>
            </p:nvSpPr>
            <p:spPr>
              <a:xfrm>
                <a:off x="6574727" y="5546661"/>
                <a:ext cx="2815590" cy="36004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𝐿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=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𝜇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𝑝</m:t>
                          </m:r>
                        </m:sub>
                      </m:sSub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+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𝜆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FDCA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DCA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DCA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𝑠</m:t>
                          </m:r>
                        </m:sub>
                      </m:sSub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+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𝛼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92D05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92D05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92D05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𝑁</m:t>
                          </m:r>
                        </m:sub>
                      </m:sSub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 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6" name="Text Box 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4727" y="5546661"/>
                <a:ext cx="2815590" cy="360045"/>
              </a:xfrm>
              <a:prstGeom prst="rect">
                <a:avLst/>
              </a:prstGeom>
              <a:blipFill rotWithShape="1">
                <a:blip r:embed="rId5"/>
                <a:stretch>
                  <a:fillRect l="-20" t="-159" r="20" b="159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Elbow Connector 20"/>
          <p:cNvCxnSpPr>
            <a:stCxn id="5" idx="3"/>
            <a:endCxn id="717" idx="0"/>
          </p:cNvCxnSpPr>
          <p:nvPr/>
        </p:nvCxnSpPr>
        <p:spPr>
          <a:xfrm rot="5400000" flipV="1">
            <a:off x="4801870" y="1619885"/>
            <a:ext cx="1689735" cy="3566795"/>
          </a:xfrm>
          <a:prstGeom prst="bentConnector3">
            <a:avLst>
              <a:gd name="adj1" fmla="val 50019"/>
            </a:avLst>
          </a:prstGeom>
          <a:noFill/>
          <a:ln w="28575" cap="flat" cmpd="sng">
            <a:solidFill>
              <a:srgbClr val="92D050"/>
            </a:solidFill>
            <a:prstDash val="solid"/>
            <a:round/>
            <a:headEnd type="none" w="lg" len="lg"/>
            <a:tailEnd type="triangle" w="lg" len="lg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120694 0.000000 " pathEditMode="relative" rAng="0" ptsTypes="">
                                      <p:cBhvr>
                                        <p:cTn id="9" dur="2000" fill="hold"/>
                                        <p:tgtEl>
                                          <p:spTgt spid="6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0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69 0.000186 L 0.001041 0.126297 " pathEditMode="relative" rAng="0" ptsTypes="">
                                      <p:cBhvr>
                                        <p:cTn id="43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3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-0.003981 L -0.000903 -0.180926 " pathEditMode="relative" rAng="0" ptsTypes="">
                                      <p:cBhvr>
                                        <p:cTn id="45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3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64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10463 L -0.002569 0.239074 " pathEditMode="relative" rAng="0" ptsTypes="">
                                      <p:cBhvr>
                                        <p:cTn id="47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0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/>
      <p:bldP spid="58" grpId="1"/>
      <p:bldP spid="58" grpId="2"/>
      <p:bldP spid="58" grpId="3"/>
      <p:bldP spid="687" grpId="0" animBg="1"/>
      <p:bldP spid="687" grpId="1" animBg="1"/>
      <p:bldP spid="687" grpId="2" animBg="1"/>
      <p:bldP spid="687" grpId="3" animBg="1"/>
      <p:bldP spid="687" grpId="4" animBg="1"/>
      <p:bldP spid="728" grpId="0"/>
      <p:bldP spid="5" grpId="0" bldLvl="0" animBg="1"/>
      <p:bldP spid="10" grpId="0"/>
      <p:bldP spid="10" grpId="1"/>
      <p:bldP spid="10" grpId="2"/>
      <p:bldP spid="10" grpId="3"/>
      <p:bldP spid="10" grpId="4"/>
      <p:bldP spid="10" grpId="5"/>
      <p:bldP spid="10" grpId="6"/>
      <p:bldP spid="10" grpId="7"/>
      <p:bldP spid="60" grpId="0"/>
      <p:bldP spid="60" grpId="1"/>
      <p:bldP spid="60" grpId="2"/>
      <p:bldP spid="60" grpId="3"/>
      <p:bldP spid="61" grpId="0" bldLvl="0" animBg="1"/>
      <p:bldP spid="62" grpId="0" bldLvl="0" animBg="1"/>
      <p:bldP spid="6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390525" y="1685925"/>
            <a:ext cx="2322195" cy="4427855"/>
            <a:chOff x="1814072" y="3582018"/>
            <a:chExt cx="2357804" cy="2640527"/>
          </a:xfrm>
        </p:grpSpPr>
        <p:sp>
          <p:nvSpPr>
            <p:cNvPr id="28" name="Rectangle 27"/>
            <p:cNvSpPr/>
            <p:nvPr/>
          </p:nvSpPr>
          <p:spPr>
            <a:xfrm>
              <a:off x="1814072" y="3674794"/>
              <a:ext cx="2357804" cy="25477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graphicFrame>
        <p:nvGraphicFramePr>
          <p:cNvPr id="7" name="Chart 4"/>
          <p:cNvGraphicFramePr/>
          <p:nvPr/>
        </p:nvGraphicFramePr>
        <p:xfrm>
          <a:off x="247650" y="3913894"/>
          <a:ext cx="2320290" cy="23406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err="1">
                <a:sym typeface="+mn-ea"/>
              </a:rPr>
              <a:t>Improvements</a:t>
            </a:r>
            <a:br>
              <a:rPr lang="en-US" err="1">
                <a:sym typeface="+mn-ea"/>
              </a:rPr>
            </a:br>
            <a:r>
              <a:rPr lang="de-DE" altLang="en-US" sz="2000">
                <a:sym typeface="+mn-ea"/>
              </a:rPr>
              <a:t>Iteration V: Normal Loss &amp; Continuous Superpixel Loss</a:t>
            </a:r>
            <a:endParaRPr lang="de-DE" altLang="en-US" sz="2000" err="1"/>
          </a:p>
        </p:txBody>
      </p:sp>
      <p:graphicFrame>
        <p:nvGraphicFramePr>
          <p:cNvPr id="3" name="Chart 2"/>
          <p:cNvGraphicFramePr/>
          <p:nvPr/>
        </p:nvGraphicFramePr>
        <p:xfrm>
          <a:off x="3023235" y="1505585"/>
          <a:ext cx="5919470" cy="46081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TextBox 18"/>
          <p:cNvSpPr txBox="1"/>
          <p:nvPr/>
        </p:nvSpPr>
        <p:spPr>
          <a:xfrm>
            <a:off x="466724" y="1948945"/>
            <a:ext cx="2243817" cy="1767205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sz="2000" b="1" dirty="0"/>
              <a:t>Testing:</a:t>
            </a:r>
            <a:br>
              <a:rPr lang="de-DE" altLang="en-US" sz="2000" b="1" dirty="0"/>
            </a:br>
            <a:r>
              <a:rPr lang="de-DE" altLang="en-US" sz="2000" b="1" dirty="0"/>
              <a:t>Abs. rel. Error</a:t>
            </a:r>
            <a:endParaRPr lang="de-DE" altLang="en-US" sz="20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/>
              <a:t>Baseline: 0.115 </a:t>
            </a:r>
            <a:endParaRPr lang="de-DE" sz="1600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 err="1"/>
              <a:t>Current</a:t>
            </a:r>
            <a:r>
              <a:rPr lang="de-DE" sz="1600" dirty="0"/>
              <a:t>: 0,141</a:t>
            </a:r>
            <a:endParaRPr lang="de-DE" sz="1600" dirty="0"/>
          </a:p>
        </p:txBody>
      </p:sp>
      <p:sp>
        <p:nvSpPr>
          <p:cNvPr id="10" name="Текст 7"/>
          <p:cNvSpPr txBox="1"/>
          <p:nvPr/>
        </p:nvSpPr>
        <p:spPr>
          <a:xfrm>
            <a:off x="900430" y="4825365"/>
            <a:ext cx="1367790" cy="523875"/>
          </a:xfrm>
          <a:prstGeom prst="rect">
            <a:avLst/>
          </a:prstGeom>
        </p:spPr>
        <p:txBody>
          <a:bodyPr tIns="0" anchor="ctr" anchorCtr="0">
            <a:noAutofit/>
          </a:bodyPr>
          <a:lstStyle>
            <a:lvl1pPr marL="0" marR="0" indent="0" algn="ctr" defTabSz="913765" rtl="0" eaLnBrk="1" fontAlgn="auto" latinLnBrk="0" hangingPunct="1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1800" b="0" i="0" kern="1200" baseline="0">
                <a:solidFill>
                  <a:schemeClr val="tx1"/>
                </a:solidFill>
                <a:latin typeface="+mj-lt"/>
                <a:ea typeface="Source Sans Pro" charset="0"/>
                <a:cs typeface="Source Sans Pro" charset="0"/>
              </a:defRPr>
            </a:lvl1pPr>
            <a:lvl2pPr marL="6858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4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  <a:lvl3pPr marL="11430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0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3pPr>
            <a:lvl4pPr marL="1600200" indent="-22860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de-DE" sz="2800" b="1" dirty="0">
                <a:latin typeface="Open Sans" charset="0"/>
                <a:ea typeface="Open Sans" charset="0"/>
                <a:cs typeface="Open Sans" charset="0"/>
              </a:rPr>
              <a:t>+22</a:t>
            </a:r>
            <a:r>
              <a:rPr lang="en-US" sz="2800" b="1" dirty="0">
                <a:latin typeface="Open Sans" charset="0"/>
                <a:ea typeface="Open Sans" charset="0"/>
                <a:cs typeface="Open Sans" charset="0"/>
              </a:rPr>
              <a:t>%</a:t>
            </a:r>
            <a:endParaRPr lang="en-US" sz="2800" b="1" dirty="0">
              <a:latin typeface="Open Sans" charset="0"/>
              <a:ea typeface="Open Sans" charset="0"/>
              <a:cs typeface="Open Sans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3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8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4. </a:t>
            </a:r>
            <a:r>
              <a:rPr lang="en-US" dirty="0"/>
              <a:t>Results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All Approaches</a:t>
            </a:r>
            <a:endParaRPr lang="en-US" dirty="0"/>
          </a:p>
        </p:txBody>
      </p:sp>
      <p:pic>
        <p:nvPicPr>
          <p:cNvPr id="12" name="Inhaltsplatzhalter 3"/>
          <p:cNvPicPr>
            <a:picLocks noGrp="1" noChangeAspect="1"/>
          </p:cNvPicPr>
          <p:nvPr/>
        </p:nvPicPr>
        <p:blipFill>
          <a:blip r:embed="rId1"/>
          <a:srcRect t="22518" b="62488"/>
          <a:stretch>
            <a:fillRect/>
          </a:stretch>
        </p:blipFill>
        <p:spPr>
          <a:xfrm>
            <a:off x="4107709" y="1196752"/>
            <a:ext cx="5026412" cy="2453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11" name="Content Placeholder 10"/>
          <p:cNvGraphicFramePr>
            <a:graphicFrameLocks noGrp="1"/>
          </p:cNvGraphicFramePr>
          <p:nvPr>
            <p:ph idx="1"/>
          </p:nvPr>
        </p:nvGraphicFramePr>
        <p:xfrm>
          <a:off x="251520" y="1484784"/>
          <a:ext cx="8640960" cy="47743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0812"/>
                <a:gridCol w="1609401"/>
                <a:gridCol w="2712355"/>
                <a:gridCol w="1440160"/>
                <a:gridCol w="707241"/>
                <a:gridCol w="1380991"/>
              </a:tblGrid>
              <a:tr h="47908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400" dirty="0"/>
                        <a:t>Run</a:t>
                      </a:r>
                      <a:endParaRPr lang="de-DE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u="none" strike="noStrike" dirty="0">
                          <a:effectLst/>
                        </a:rPr>
                        <a:t>Input</a:t>
                      </a:r>
                      <a:endParaRPr lang="de-DE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7020304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altLang="en-US" sz="1400" b="1" dirty="0">
                          <a:solidFill>
                            <a:srgbClr val="FFFFFF">
                              <a:alpha val="70000"/>
                            </a:srgbClr>
                          </a:solidFill>
                        </a:rPr>
                        <a:t>Architecture</a:t>
                      </a:r>
                      <a:endParaRPr lang="de-DE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7020304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u="none" strike="noStrike" dirty="0">
                          <a:effectLst/>
                        </a:rPr>
                        <a:t>Loss </a:t>
                      </a:r>
                      <a:r>
                        <a:rPr lang="de-DE" sz="1400" u="none" strike="noStrike" dirty="0" err="1">
                          <a:effectLst/>
                        </a:rPr>
                        <a:t>Function</a:t>
                      </a:r>
                      <a:endParaRPr lang="de-DE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7020304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u="none" strike="noStrike" dirty="0">
                          <a:effectLst/>
                        </a:rPr>
                        <a:t>Run-Time</a:t>
                      </a:r>
                      <a:endParaRPr lang="de-DE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7020304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400" dirty="0"/>
                        <a:t>absolute relative error</a:t>
                      </a:r>
                      <a:r>
                        <a:rPr lang="de-DE" altLang="en-US" sz="1400" dirty="0"/>
                        <a:t>*</a:t>
                      </a:r>
                      <a:endParaRPr lang="en-US" sz="1400" dirty="0"/>
                    </a:p>
                  </a:txBody>
                  <a:tcPr anchor="ctr"/>
                </a:tc>
              </a:tr>
              <a:tr h="267724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RGB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Baseline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Baseline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12 h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0,115</a:t>
                      </a:r>
                      <a:endParaRPr lang="de-DE" sz="13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10" marR="3810" marT="3810" marB="0" anchor="ctr"/>
                </a:tc>
              </a:tr>
              <a:tr h="29790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RGB+Superpixel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30000"/>
                        </a:lnSpc>
                        <a:spcBef>
                          <a:spcPts val="1000"/>
                        </a:spcBef>
                        <a:buFont typeface="+mj-lt"/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Baseline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Baseline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22 h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0,141</a:t>
                      </a:r>
                      <a:endParaRPr lang="de-DE" sz="13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10" marR="3810" marT="3810" marB="0" anchor="ctr"/>
                </a:tc>
              </a:tr>
              <a:tr h="29790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2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RGB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30000"/>
                        </a:lnSpc>
                        <a:spcBef>
                          <a:spcPts val="1000"/>
                        </a:spcBef>
                        <a:buFont typeface="+mj-lt"/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Normal-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to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-Depth Block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Baseline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14 h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0,123</a:t>
                      </a:r>
                      <a:endParaRPr lang="de-DE" sz="13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10" marR="3810" marT="3810" marB="0" anchor="ctr"/>
                </a:tc>
              </a:tr>
              <a:tr h="29790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3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RGB+Superpixel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30000"/>
                        </a:lnSpc>
                        <a:spcBef>
                          <a:spcPts val="1000"/>
                        </a:spcBef>
                        <a:buFont typeface="+mj-lt"/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Normal-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to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-Depth Block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Baseline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24 h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0,142</a:t>
                      </a:r>
                      <a:endParaRPr lang="de-DE" sz="13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10" marR="3810" marT="3810" marB="0" anchor="ctr"/>
                </a:tc>
              </a:tr>
              <a:tr h="29790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4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RGB+Superpixel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30000"/>
                        </a:lnSpc>
                        <a:spcBef>
                          <a:spcPts val="1000"/>
                        </a:spcBef>
                        <a:buFont typeface="+mj-lt"/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Normal-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to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-Depth Block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Binary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15 h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0,443</a:t>
                      </a:r>
                      <a:endParaRPr lang="de-DE" sz="13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10" marR="3810" marT="3810" marB="0" anchor="ctr"/>
                </a:tc>
              </a:tr>
              <a:tr h="279748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5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RGB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30000"/>
                        </a:lnSpc>
                        <a:spcBef>
                          <a:spcPts val="1000"/>
                        </a:spcBef>
                        <a:buFont typeface="+mj-lt"/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Normal-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to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-Depth Block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Binary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17 h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  <a:sym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0,443</a:t>
                      </a:r>
                      <a:endParaRPr lang="de-DE" sz="13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10" marR="3810" marT="3810" marB="0" anchor="ctr"/>
                </a:tc>
              </a:tr>
              <a:tr h="29790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6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RGB+Superpixel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30000"/>
                        </a:lnSpc>
                        <a:spcBef>
                          <a:spcPts val="1000"/>
                        </a:spcBef>
                        <a:buFont typeface="+mj-lt"/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Normal-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to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-Depth Block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Continous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14 h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0,138</a:t>
                      </a:r>
                      <a:endParaRPr lang="de-DE" sz="13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10" marR="3810" marT="3810" marB="0" anchor="ctr"/>
                </a:tc>
              </a:tr>
              <a:tr h="267724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7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RGB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Normal-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to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-Depth Block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Continous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15 h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0,443</a:t>
                      </a:r>
                      <a:endParaRPr lang="de-DE" sz="13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10" marR="3810" marT="3810" marB="0" anchor="ctr"/>
                </a:tc>
              </a:tr>
              <a:tr h="29790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8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RGB+Superpixel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30000"/>
                        </a:lnSpc>
                        <a:spcBef>
                          <a:spcPts val="1000"/>
                        </a:spcBef>
                        <a:buFont typeface="+mj-lt"/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Normal-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to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-Depth Block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Normal loss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buNone/>
                      </a:pPr>
                      <a:r>
                        <a:rPr lang="de-DE" altLang="en-US" sz="13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55 h</a:t>
                      </a:r>
                      <a:endParaRPr lang="de-DE" altLang="en-US" sz="1300" b="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de-DE" sz="13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0,139</a:t>
                      </a:r>
                      <a:endParaRPr lang="de-DE" sz="1300" b="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0" marR="3810" marT="3810" marB="0" anchor="ctr"/>
                </a:tc>
              </a:tr>
              <a:tr h="29790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9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RGB+Superpixel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30000"/>
                        </a:lnSpc>
                        <a:spcBef>
                          <a:spcPts val="1000"/>
                        </a:spcBef>
                        <a:buFont typeface="+mj-lt"/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Normal-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to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-Depth Block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Cont</a:t>
                      </a: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 + normal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50 h</a:t>
                      </a:r>
                      <a:endParaRPr lang="de-DE" altLang="en-US" sz="1300" b="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buNone/>
                      </a:pPr>
                      <a:r>
                        <a:rPr lang="de-DE" sz="13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0,141</a:t>
                      </a:r>
                      <a:endParaRPr lang="de-DE" sz="1300" b="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</a:tr>
              <a:tr h="29790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10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RGB+Superpixel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30000"/>
                        </a:lnSpc>
                        <a:spcBef>
                          <a:spcPts val="1000"/>
                        </a:spcBef>
                        <a:buFont typeface="+mj-lt"/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Normal-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to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-Depth Block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Binary + normal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Still 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running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 hMerge="1">
                  <a:tcPr marL="3810" marR="3810" marT="3810" marB="0" anchor="ctr"/>
                </a:tc>
              </a:tr>
              <a:tr h="267724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11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RGB+Superpixel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Averaging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 Normal 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based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 on SP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baseline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Still 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running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 hMerge="1">
                  <a:tcPr marL="3810" marR="3810" marT="3810" marB="0" anchor="ctr"/>
                </a:tc>
              </a:tr>
              <a:tr h="450903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12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RGB+Superpixel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Normal-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to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-Depth Block + 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Averaging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 Normal 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based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 on SP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baseline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Still 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running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 hMerge="1">
                  <a:tcPr marL="3810" marR="3810" marT="3810" marB="0" anchor="ctr"/>
                </a:tc>
              </a:tr>
            </a:tbl>
          </a:graphicData>
        </a:graphic>
      </p:graphicFrame>
      <p:cxnSp>
        <p:nvCxnSpPr>
          <p:cNvPr id="4" name="Gerade Verbindung mit Pfeil 3"/>
          <p:cNvCxnSpPr/>
          <p:nvPr/>
        </p:nvCxnSpPr>
        <p:spPr>
          <a:xfrm>
            <a:off x="107504" y="2459592"/>
            <a:ext cx="432048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 Verbindung mit Pfeil 6"/>
          <p:cNvCxnSpPr/>
          <p:nvPr/>
        </p:nvCxnSpPr>
        <p:spPr>
          <a:xfrm>
            <a:off x="107504" y="2780928"/>
            <a:ext cx="432048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mit Pfeil 7"/>
          <p:cNvCxnSpPr/>
          <p:nvPr/>
        </p:nvCxnSpPr>
        <p:spPr>
          <a:xfrm>
            <a:off x="35749" y="4220582"/>
            <a:ext cx="432048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Gerade Verbindung mit Pfeil 7"/>
          <p:cNvCxnSpPr/>
          <p:nvPr/>
        </p:nvCxnSpPr>
        <p:spPr>
          <a:xfrm>
            <a:off x="90994" y="5208642"/>
            <a:ext cx="432048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4. </a:t>
            </a:r>
            <a:r>
              <a:rPr lang="en-US" dirty="0"/>
              <a:t>Results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Demo</a:t>
            </a:r>
            <a:r>
              <a:rPr lang="de-DE" altLang="en-US" sz="2000" dirty="0">
                <a:sym typeface="+mn-ea"/>
              </a:rPr>
              <a:t>: Compare Results</a:t>
            </a:r>
            <a:endParaRPr lang="en-US" sz="2000" dirty="0"/>
          </a:p>
        </p:txBody>
      </p:sp>
      <p:grpSp>
        <p:nvGrpSpPr>
          <p:cNvPr id="23" name="Group 22"/>
          <p:cNvGrpSpPr/>
          <p:nvPr/>
        </p:nvGrpSpPr>
        <p:grpSpPr>
          <a:xfrm>
            <a:off x="304165" y="1506220"/>
            <a:ext cx="8608695" cy="929005"/>
            <a:chOff x="1814072" y="3582018"/>
            <a:chExt cx="2357804" cy="554007"/>
          </a:xfrm>
        </p:grpSpPr>
        <p:sp>
          <p:nvSpPr>
            <p:cNvPr id="28" name="Rectangle 27"/>
            <p:cNvSpPr/>
            <p:nvPr/>
          </p:nvSpPr>
          <p:spPr>
            <a:xfrm>
              <a:off x="1814072" y="3674794"/>
              <a:ext cx="2357804" cy="46123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 dirty="0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466725" y="1661795"/>
            <a:ext cx="8426450" cy="798830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sz="1800" b="1" dirty="0"/>
              <a:t>Evaluation of our result based on three test images</a:t>
            </a:r>
            <a:endParaRPr lang="en-US" sz="18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sz="1200" b="1" dirty="0">
                <a:solidFill>
                  <a:schemeClr val="tx1">
                    <a:alpha val="70000"/>
                  </a:schemeClr>
                </a:solidFill>
              </a:rPr>
              <a:t>chosen on criteria: close objetcs, open streets, buildings, street shields, tree</a:t>
            </a:r>
            <a:endParaRPr lang="de-DE" altLang="en-US" sz="1200" b="1" dirty="0">
              <a:solidFill>
                <a:schemeClr val="tx1">
                  <a:alpha val="70000"/>
                </a:schemeClr>
              </a:solidFill>
            </a:endParaRPr>
          </a:p>
        </p:txBody>
      </p:sp>
      <p:pic>
        <p:nvPicPr>
          <p:cNvPr id="3" name="Picture 2" descr="image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7020" y="2691130"/>
            <a:ext cx="3900170" cy="1177290"/>
          </a:xfrm>
          <a:prstGeom prst="rect">
            <a:avLst/>
          </a:prstGeom>
        </p:spPr>
      </p:pic>
      <p:pic>
        <p:nvPicPr>
          <p:cNvPr id="4" name="Picture 3" descr="image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165" y="3900170"/>
            <a:ext cx="3900170" cy="1178560"/>
          </a:xfrm>
          <a:prstGeom prst="rect">
            <a:avLst/>
          </a:prstGeom>
        </p:spPr>
      </p:pic>
      <p:pic>
        <p:nvPicPr>
          <p:cNvPr id="5" name="Picture 4" descr="image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65" y="5162550"/>
            <a:ext cx="3899535" cy="1176655"/>
          </a:xfrm>
          <a:prstGeom prst="rect">
            <a:avLst/>
          </a:prstGeom>
        </p:spPr>
      </p:pic>
      <p:pic>
        <p:nvPicPr>
          <p:cNvPr id="6" name="Picture 5" descr="/Users/felix/Google Drive/Uni/Master/Semester 2/Projektpraktikum Deep Learning in der Computer Vision_20-00-0980-pp/code/Deep-Learning-Lab/reference_code/monodepth2-master/test/Baseline/image3_disp.jpegimage3_disp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4921885" y="5162233"/>
            <a:ext cx="3900170" cy="1176655"/>
          </a:xfrm>
          <a:prstGeom prst="rect">
            <a:avLst/>
          </a:prstGeom>
        </p:spPr>
      </p:pic>
      <p:pic>
        <p:nvPicPr>
          <p:cNvPr id="7" name="Picture 6" descr="/Users/felix/Google Drive/Uni/Master/Semester 2/Projektpraktikum Deep Learning in der Computer Vision_20-00-0980-pp/code/Deep-Learning-Lab/reference_code/monodepth2-master/test/Baseline/image2_disp.jpegimage2_disp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4921885" y="3900488"/>
            <a:ext cx="3900170" cy="1177925"/>
          </a:xfrm>
          <a:prstGeom prst="rect">
            <a:avLst/>
          </a:prstGeom>
        </p:spPr>
      </p:pic>
      <p:pic>
        <p:nvPicPr>
          <p:cNvPr id="8" name="Picture 7" descr="/Users/felix/Google Drive/Uni/Master/Semester 2/Projektpraktikum Deep Learning in der Computer Vision_20-00-0980-pp/code/Deep-Learning-Lab/reference_code/monodepth2-master/test/Baseline/image1_disp.jpegimage1_disp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4922520" y="2691765"/>
            <a:ext cx="3898265" cy="1176655"/>
          </a:xfrm>
          <a:prstGeom prst="rect">
            <a:avLst/>
          </a:prstGeom>
        </p:spPr>
      </p:pic>
      <p:sp>
        <p:nvSpPr>
          <p:cNvPr id="9" name="TextBox 18"/>
          <p:cNvSpPr txBox="1"/>
          <p:nvPr/>
        </p:nvSpPr>
        <p:spPr>
          <a:xfrm>
            <a:off x="6595745" y="2332355"/>
            <a:ext cx="3967480" cy="430530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800" b="1" i="1" dirty="0"/>
              <a:t>Baseline</a:t>
            </a:r>
            <a:endParaRPr lang="de-DE" sz="1800" b="1" i="1" dirty="0">
              <a:solidFill>
                <a:schemeClr val="tx1">
                  <a:alpha val="7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3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Overview incl. Goal</a:t>
            </a:r>
            <a:endParaRPr lang="en-US" dirty="0"/>
          </a:p>
        </p:txBody>
      </p:sp>
      <p:sp>
        <p:nvSpPr>
          <p:cNvPr id="3" name="Text Box 2"/>
          <p:cNvSpPr txBox="1"/>
          <p:nvPr/>
        </p:nvSpPr>
        <p:spPr>
          <a:xfrm>
            <a:off x="358775" y="1578610"/>
            <a:ext cx="8479155" cy="1383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de-DE" altLang="en-US" u="sng" dirty="0">
                <a:sym typeface="+mn-ea"/>
              </a:rPr>
              <a:t>Why is Depth important?</a:t>
            </a:r>
            <a:endParaRPr lang="en-US" u="sng" dirty="0">
              <a:sym typeface="+mn-ea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altLang="en-US" sz="1600" dirty="0">
                <a:sym typeface="+mn-ea"/>
              </a:rPr>
              <a:t>autonomous driving, visual filter</a:t>
            </a:r>
            <a:endParaRPr lang="de-DE" altLang="en-US" sz="1600" dirty="0">
              <a:sym typeface="+mn-ea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altLang="en-US" sz="1600" dirty="0">
                <a:sym typeface="+mn-ea"/>
              </a:rPr>
              <a:t>mono: automotive (cost efficient), medical (space restriction), mobile (space restriction)</a:t>
            </a:r>
            <a:endParaRPr lang="de-DE" altLang="en-US" sz="1600" dirty="0">
              <a:sym typeface="+mn-ea"/>
            </a:endParaRPr>
          </a:p>
          <a:p>
            <a:pPr marL="285750" lvl="0" indent="-285750">
              <a:buFont typeface="Arial" panose="020B0604020202090204" pitchFamily="34" charset="0"/>
              <a:buChar char="•"/>
            </a:pPr>
            <a:r>
              <a:rPr lang="de-DE" altLang="en-US" sz="1600" dirty="0">
                <a:sym typeface="+mn-ea"/>
              </a:rPr>
              <a:t>groundtruth data hard to obtain (lidar is sparse), stereo is rare</a:t>
            </a:r>
            <a:br>
              <a:rPr lang="de-DE" altLang="en-US" dirty="0">
                <a:sym typeface="+mn-ea"/>
              </a:rPr>
            </a:br>
            <a:endParaRPr lang="de-DE" altLang="en-US" dirty="0">
              <a:sym typeface="+mn-ea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358775" y="3015615"/>
            <a:ext cx="8781415" cy="16300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de-DE" altLang="en-US" u="sng" dirty="0">
                <a:sym typeface="+mn-ea"/>
              </a:rPr>
              <a:t>History</a:t>
            </a:r>
            <a:endParaRPr lang="en-US" u="sng" dirty="0">
              <a:sym typeface="+mn-ea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altLang="en-US" sz="1600" dirty="0">
                <a:sym typeface="+mn-ea"/>
              </a:rPr>
              <a:t>Eigen [1] </a:t>
            </a:r>
            <a:r>
              <a:rPr lang="de-DE" altLang="en-US" sz="1600" i="1" dirty="0">
                <a:sym typeface="+mn-ea"/>
              </a:rPr>
              <a:t>2014 </a:t>
            </a:r>
            <a:r>
              <a:rPr lang="de-DE" altLang="en-US" sz="1600" dirty="0">
                <a:sym typeface="+mn-ea"/>
              </a:rPr>
              <a:t>(supervised, introduced autoencoder)</a:t>
            </a:r>
            <a:endParaRPr lang="de-DE" altLang="en-US" sz="1600" dirty="0">
              <a:sym typeface="+mn-ea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altLang="en-US" sz="1600" dirty="0">
                <a:sym typeface="+mn-ea"/>
              </a:rPr>
              <a:t>Deep 3D [6], Garg [7], Godard </a:t>
            </a:r>
            <a:r>
              <a:rPr lang="de-DE" altLang="en-US" sz="1600" i="1" dirty="0">
                <a:sym typeface="+mn-ea"/>
              </a:rPr>
              <a:t>2017 </a:t>
            </a:r>
            <a:r>
              <a:rPr lang="de-DE" altLang="en-US" sz="1600" dirty="0">
                <a:sym typeface="+mn-ea"/>
              </a:rPr>
              <a:t>[8] (unsupervised, Disparity, Left Right Consistency)</a:t>
            </a:r>
            <a:endParaRPr lang="de-DE" altLang="en-US" sz="1600" dirty="0">
              <a:sym typeface="+mn-ea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altLang="en-US" sz="1600" dirty="0">
                <a:sym typeface="+mn-ea"/>
              </a:rPr>
              <a:t>Zhou </a:t>
            </a:r>
            <a:r>
              <a:rPr lang="de-DE" altLang="en-US" sz="1600" i="1" dirty="0">
                <a:sym typeface="+mn-ea"/>
              </a:rPr>
              <a:t>2017 </a:t>
            </a:r>
            <a:r>
              <a:rPr lang="de-DE" altLang="en-US" sz="1600" dirty="0">
                <a:sym typeface="+mn-ea"/>
              </a:rPr>
              <a:t>[3] (Camera Pose Estimation and novel view synthesis)</a:t>
            </a:r>
            <a:endParaRPr lang="de-DE" altLang="en-US" sz="1600" dirty="0">
              <a:sym typeface="+mn-ea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altLang="en-US" sz="1600" b="1" dirty="0">
                <a:sym typeface="+mn-ea"/>
              </a:rPr>
              <a:t>Godard </a:t>
            </a:r>
            <a:r>
              <a:rPr lang="de-DE" altLang="en-US" sz="1600" b="1" i="1" dirty="0">
                <a:sym typeface="+mn-ea"/>
              </a:rPr>
              <a:t>2019</a:t>
            </a:r>
            <a:r>
              <a:rPr lang="de-DE" altLang="en-US" sz="1600" i="1" dirty="0">
                <a:sym typeface="+mn-ea"/>
              </a:rPr>
              <a:t>  - </a:t>
            </a:r>
            <a:r>
              <a:rPr lang="de-DE" altLang="en-US" sz="1600" b="1" dirty="0">
                <a:sym typeface="+mn-ea"/>
              </a:rPr>
              <a:t>Monodepth 2 </a:t>
            </a:r>
            <a:r>
              <a:rPr lang="de-DE" altLang="en-US" sz="1600" dirty="0">
                <a:sym typeface="+mn-ea"/>
              </a:rPr>
              <a:t>[9] (Occlusion sensitive and edge sensitive, </a:t>
            </a:r>
            <a:r>
              <a:rPr lang="de-DE" altLang="en-US" sz="1600" b="1" dirty="0">
                <a:sym typeface="+mn-ea"/>
              </a:rPr>
              <a:t>our baseline</a:t>
            </a:r>
            <a:r>
              <a:rPr lang="de-DE" altLang="en-US" sz="1600" dirty="0">
                <a:sym typeface="+mn-ea"/>
              </a:rPr>
              <a:t>)</a:t>
            </a:r>
            <a:br>
              <a:rPr lang="de-DE" altLang="en-US" dirty="0">
                <a:sym typeface="+mn-ea"/>
              </a:rPr>
            </a:br>
            <a:endParaRPr lang="de-DE" altLang="en-US" dirty="0">
              <a:sym typeface="+mn-ea"/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435610" y="4688840"/>
            <a:ext cx="8402320" cy="1437005"/>
            <a:chOff x="1814072" y="3437888"/>
            <a:chExt cx="2325277" cy="2495551"/>
          </a:xfrm>
          <a:effectLst/>
        </p:grpSpPr>
        <p:sp>
          <p:nvSpPr>
            <p:cNvPr id="34" name="Rectangle 33"/>
            <p:cNvSpPr/>
            <p:nvPr/>
          </p:nvSpPr>
          <p:spPr>
            <a:xfrm>
              <a:off x="1814072" y="3437888"/>
              <a:ext cx="2325277" cy="24955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71755" tIns="71755" rIns="180000" bIns="36195" rtlCol="0" anchor="b"/>
            <a:lstStyle/>
            <a:p>
              <a:pPr algn="ctr">
                <a:lnSpc>
                  <a:spcPct val="100000"/>
                </a:lnSpc>
                <a:spcBef>
                  <a:spcPts val="1000"/>
                </a:spcBef>
              </a:pPr>
              <a:endParaRPr lang="de-DE" altLang="en-US" sz="18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00000"/>
                </a:lnSpc>
                <a:spcBef>
                  <a:spcPts val="1000"/>
                </a:spcBef>
              </a:pPr>
              <a:endParaRPr lang="en-US" sz="1800" b="1" dirty="0">
                <a:solidFill>
                  <a:schemeClr val="tx1"/>
                </a:solidFill>
              </a:endParaRPr>
            </a:p>
            <a:p>
              <a:pPr marL="342900" indent="-342900" algn="l">
                <a:buAutoNum type="arabicPeriod"/>
              </a:pP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improve </a:t>
              </a:r>
              <a:r>
                <a:rPr lang="de-DE" altLang="en-US" sz="1400" u="sng" dirty="0">
                  <a:solidFill>
                    <a:schemeClr val="tx1"/>
                  </a:solidFill>
                  <a:sym typeface="+mn-ea"/>
                </a:rPr>
                <a:t>depth maps</a:t>
              </a: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 (via surface normal and superpixels)</a:t>
              </a:r>
              <a:endParaRPr lang="de-DE" altLang="en-US" sz="1400" dirty="0">
                <a:solidFill>
                  <a:schemeClr val="tx1"/>
                </a:solidFill>
                <a:sym typeface="+mn-ea"/>
              </a:endParaRPr>
            </a:p>
            <a:p>
              <a:pPr marL="342900" indent="-342900" algn="l">
                <a:buAutoNum type="arabicPeriod"/>
              </a:pP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include </a:t>
              </a:r>
              <a:r>
                <a:rPr lang="de-DE" altLang="en-US" sz="1400" u="sng" dirty="0">
                  <a:solidFill>
                    <a:schemeClr val="tx1"/>
                  </a:solidFill>
                  <a:sym typeface="+mn-ea"/>
                </a:rPr>
                <a:t>normal estimation</a:t>
              </a: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 inside the architecture</a:t>
              </a:r>
              <a:endParaRPr lang="de-DE" altLang="en-US" sz="1400" dirty="0">
                <a:solidFill>
                  <a:schemeClr val="tx1"/>
                </a:solidFill>
                <a:sym typeface="+mn-ea"/>
              </a:endParaRPr>
            </a:p>
            <a:p>
              <a:pPr marL="342900" indent="-342900" algn="l">
                <a:buAutoNum type="arabicPeriod"/>
              </a:pP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show that it is possibility to directly estimate </a:t>
              </a:r>
              <a:r>
                <a:rPr lang="de-DE" altLang="en-US" sz="1400" u="sng" dirty="0">
                  <a:solidFill>
                    <a:schemeClr val="tx1"/>
                  </a:solidFill>
                  <a:sym typeface="+mn-ea"/>
                </a:rPr>
                <a:t>plane coefficients</a:t>
              </a: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 using CNNs</a:t>
              </a:r>
              <a:br>
                <a:rPr lang="de-DE" altLang="en-US" sz="1400" dirty="0">
                  <a:solidFill>
                    <a:schemeClr val="tx1"/>
                  </a:solidFill>
                  <a:sym typeface="+mn-ea"/>
                </a:rPr>
              </a:br>
              <a:endParaRPr lang="de-DE" altLang="en-US" sz="1400" b="1" dirty="0">
                <a:solidFill>
                  <a:schemeClr val="tx1"/>
                </a:solidFill>
                <a:sym typeface="+mn-ea"/>
              </a:endParaRPr>
            </a:p>
          </p:txBody>
        </p:sp>
        <p:sp>
          <p:nvSpPr>
            <p:cNvPr id="4" name="Rectangle 34"/>
            <p:cNvSpPr/>
            <p:nvPr/>
          </p:nvSpPr>
          <p:spPr>
            <a:xfrm flipV="1">
              <a:off x="1814072" y="3437888"/>
              <a:ext cx="2325277" cy="51632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4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sp>
        <p:nvSpPr>
          <p:cNvPr id="6" name="Text Box 5"/>
          <p:cNvSpPr txBox="1"/>
          <p:nvPr/>
        </p:nvSpPr>
        <p:spPr>
          <a:xfrm>
            <a:off x="449580" y="4843145"/>
            <a:ext cx="6908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de-DE" altLang="en-US" b="1" dirty="0">
                <a:sym typeface="+mn-ea"/>
              </a:rPr>
              <a:t>Goal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" presetClass="emph" presetSubtype="0" accel="50000" decel="50000" autoRev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3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4. </a:t>
            </a:r>
            <a:r>
              <a:rPr lang="en-US" dirty="0"/>
              <a:t>Results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Demo II</a:t>
            </a:r>
            <a:endParaRPr lang="en-US" dirty="0"/>
          </a:p>
        </p:txBody>
      </p:sp>
      <p:pic>
        <p:nvPicPr>
          <p:cNvPr id="3" name="Picture 2" descr="/Users/felix/Google Drive/Uni/Master/Semester 2/Projektpraktikum Deep Learning in der Computer Vision_20-00-0980-pp/code/Deep-Learning-Lab/reference_code/monodepth2-master/test/Baseline/image3_disp.jpegimage3_disp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5924550" y="1522095"/>
            <a:ext cx="3230245" cy="974725"/>
          </a:xfrm>
          <a:prstGeom prst="rect">
            <a:avLst/>
          </a:prstGeom>
        </p:spPr>
      </p:pic>
      <p:pic>
        <p:nvPicPr>
          <p:cNvPr id="7" name="Picture 6" descr="/Users/felix/Google Drive/Uni/Master/Semester 2/Projektpraktikum Deep Learning in der Computer Vision_20-00-0980-pp/code/Deep-Learning-Lab/reference_code/monodepth2-master/test/Baseline/image2_disp.jpegimage2_disp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031490" y="1522095"/>
            <a:ext cx="3220720" cy="972820"/>
          </a:xfrm>
          <a:prstGeom prst="rect">
            <a:avLst/>
          </a:prstGeom>
        </p:spPr>
      </p:pic>
      <p:pic>
        <p:nvPicPr>
          <p:cNvPr id="8" name="Picture 7" descr="/Users/felix/Google Drive/Uni/Master/Semester 2/Projektpraktikum Deep Learning in der Computer Vision_20-00-0980-pp/code/Deep-Learning-Lab/reference_code/monodepth2-master/test/Baseline/image1_disp.jpegimage1_disp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58420" y="1522095"/>
            <a:ext cx="3133725" cy="946150"/>
          </a:xfrm>
          <a:prstGeom prst="rect">
            <a:avLst/>
          </a:prstGeom>
        </p:spPr>
      </p:pic>
      <p:pic>
        <p:nvPicPr>
          <p:cNvPr id="5" name="Picture 4" descr="/Users/felix/Google Drive/Uni/Master/Semester 2/Projektpraktikum Deep Learning in der Computer Vision_20-00-0980-pp/code/Deep-Learning-Lab/reference_code/monodepth2-master/test/3ch + Normal Decoder/image3_disp.jpegimage3_disp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980113" y="2797175"/>
            <a:ext cx="3229610" cy="974725"/>
          </a:xfrm>
          <a:prstGeom prst="rect">
            <a:avLst/>
          </a:prstGeom>
        </p:spPr>
      </p:pic>
      <p:pic>
        <p:nvPicPr>
          <p:cNvPr id="9" name="Picture 8" descr="/Users/felix/Google Drive/Uni/Master/Semester 2/Projektpraktikum Deep Learning in der Computer Vision_20-00-0980-pp/code/Deep-Learning-Lab/reference_code/monodepth2-master/test/3ch + Normal Decoder/image2_disp.jpegimage2_disp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3087053" y="2802890"/>
            <a:ext cx="3220085" cy="972820"/>
          </a:xfrm>
          <a:prstGeom prst="rect">
            <a:avLst/>
          </a:prstGeom>
        </p:spPr>
      </p:pic>
      <p:pic>
        <p:nvPicPr>
          <p:cNvPr id="10" name="Picture 9" descr="/Users/felix/Google Drive/Uni/Master/Semester 2/Projektpraktikum Deep Learning in der Computer Vision_20-00-0980-pp/code/Deep-Learning-Lab/reference_code/monodepth2-master/test/3ch + Normal Decoder/image1_disp.jpegimage1_disp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-3175" y="2797493"/>
            <a:ext cx="3133725" cy="945515"/>
          </a:xfrm>
          <a:prstGeom prst="rect">
            <a:avLst/>
          </a:prstGeom>
        </p:spPr>
      </p:pic>
      <p:pic>
        <p:nvPicPr>
          <p:cNvPr id="11" name="Picture 10" descr="/Users/felix/Google Drive/Uni/Master/Semester 2/Projektpraktikum Deep Learning in der Computer Vision_20-00-0980-pp/code/Deep-Learning-Lab/reference_code/monodepth2-master/test/4ch + Normal Decoder + Continuous Loss/image3_disp.jpegimage3_disp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5947093" y="4073208"/>
            <a:ext cx="3229610" cy="974090"/>
          </a:xfrm>
          <a:prstGeom prst="rect">
            <a:avLst/>
          </a:prstGeom>
        </p:spPr>
      </p:pic>
      <p:pic>
        <p:nvPicPr>
          <p:cNvPr id="12" name="Picture 11" descr="/Users/felix/Google Drive/Uni/Master/Semester 2/Projektpraktikum Deep Learning in der Computer Vision_20-00-0980-pp/code/Deep-Learning-Lab/reference_code/monodepth2-master/test/4ch + Normal Decoder + Continuous Loss/image2_disp.jpegimage2_disp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3070543" y="4072573"/>
            <a:ext cx="3220085" cy="972185"/>
          </a:xfrm>
          <a:prstGeom prst="rect">
            <a:avLst/>
          </a:prstGeom>
        </p:spPr>
      </p:pic>
      <p:pic>
        <p:nvPicPr>
          <p:cNvPr id="13" name="Picture 12" descr="/Users/felix/Google Drive/Uni/Master/Semester 2/Projektpraktikum Deep Learning in der Computer Vision_20-00-0980-pp/code/Deep-Learning-Lab/reference_code/monodepth2-master/test/4ch + Normal Decoder + Continuous Loss/image1_disp.jpegimage1_disp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-35560" y="4072890"/>
            <a:ext cx="3132455" cy="944880"/>
          </a:xfrm>
          <a:prstGeom prst="rect">
            <a:avLst/>
          </a:prstGeom>
        </p:spPr>
      </p:pic>
      <p:pic>
        <p:nvPicPr>
          <p:cNvPr id="14" name="Picture 13" descr="/Users/felix/Google Drive/Uni/Master/Semester 2/Projektpraktikum Deep Learning in der Computer Vision_20-00-0980-pp/code/Deep-Learning-Lab/reference_code/monodepth2-master/test/4ch + Normal Decoder/image3_disp.jpegimage3_disp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5947093" y="5275580"/>
            <a:ext cx="3229610" cy="974725"/>
          </a:xfrm>
          <a:prstGeom prst="rect">
            <a:avLst/>
          </a:prstGeom>
        </p:spPr>
      </p:pic>
      <p:pic>
        <p:nvPicPr>
          <p:cNvPr id="15" name="Picture 14" descr="/Users/felix/Google Drive/Uni/Master/Semester 2/Projektpraktikum Deep Learning in der Computer Vision_20-00-0980-pp/code/Deep-Learning-Lab/reference_code/monodepth2-master/test/4ch + Normal Decoder/image2_disp.jpegimage2_disp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3054033" y="5275580"/>
            <a:ext cx="3220085" cy="972820"/>
          </a:xfrm>
          <a:prstGeom prst="rect">
            <a:avLst/>
          </a:prstGeom>
        </p:spPr>
      </p:pic>
      <p:pic>
        <p:nvPicPr>
          <p:cNvPr id="16" name="Picture 15" descr="/Users/felix/Google Drive/Uni/Master/Semester 2/Projektpraktikum Deep Learning in der Computer Vision_20-00-0980-pp/code/Deep-Learning-Lab/reference_code/monodepth2-master/test/4ch + Normal Decoder/image1_disp.jpegimage1_disp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-36195" y="5275898"/>
            <a:ext cx="3133725" cy="945515"/>
          </a:xfrm>
          <a:prstGeom prst="rect">
            <a:avLst/>
          </a:prstGeom>
        </p:spPr>
      </p:pic>
      <p:sp>
        <p:nvSpPr>
          <p:cNvPr id="17" name="Text Box 16"/>
          <p:cNvSpPr txBox="1"/>
          <p:nvPr/>
        </p:nvSpPr>
        <p:spPr>
          <a:xfrm>
            <a:off x="2959735" y="2500630"/>
            <a:ext cx="33470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/>
              <a:t>3 </a:t>
            </a:r>
            <a:r>
              <a:rPr lang="de-DE" altLang="en-US"/>
              <a:t>C</a:t>
            </a:r>
            <a:r>
              <a:rPr lang="en-US"/>
              <a:t>h + </a:t>
            </a:r>
            <a:r>
              <a:rPr lang="en-US">
                <a:solidFill>
                  <a:srgbClr val="92D050"/>
                </a:solidFill>
              </a:rPr>
              <a:t>Normal </a:t>
            </a:r>
            <a:r>
              <a:rPr lang="de-DE" altLang="en-US">
                <a:solidFill>
                  <a:srgbClr val="92D050"/>
                </a:solidFill>
              </a:rPr>
              <a:t>2 </a:t>
            </a:r>
            <a:r>
              <a:rPr lang="en-US">
                <a:solidFill>
                  <a:srgbClr val="92D050"/>
                </a:solidFill>
              </a:rPr>
              <a:t>D</a:t>
            </a:r>
            <a:r>
              <a:rPr lang="de-DE" altLang="en-US">
                <a:solidFill>
                  <a:srgbClr val="92D050"/>
                </a:solidFill>
              </a:rPr>
              <a:t>epth Block</a:t>
            </a:r>
            <a:endParaRPr lang="de-DE" altLang="en-US">
              <a:solidFill>
                <a:srgbClr val="92D050"/>
              </a:solidFill>
            </a:endParaRPr>
          </a:p>
        </p:txBody>
      </p:sp>
      <p:sp>
        <p:nvSpPr>
          <p:cNvPr id="18" name="Text Box 17"/>
          <p:cNvSpPr txBox="1"/>
          <p:nvPr/>
        </p:nvSpPr>
        <p:spPr>
          <a:xfrm>
            <a:off x="1682115" y="3705225"/>
            <a:ext cx="79051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t>4 </a:t>
            </a:r>
            <a:r>
              <a:rPr lang="de-DE"/>
              <a:t>C</a:t>
            </a:r>
            <a:r>
              <a:t>h </a:t>
            </a:r>
            <a:r>
              <a:rPr lang="de-DE"/>
              <a:t>(RGB+SP) </a:t>
            </a:r>
            <a:r>
              <a:t>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 </a:t>
            </a:r>
            <a:r>
              <a:t>+ </a:t>
            </a:r>
            <a:r>
              <a:rPr lang="de-DE">
                <a:solidFill>
                  <a:srgbClr val="FFC000"/>
                </a:solidFill>
              </a:rPr>
              <a:t>Superpixel Co</a:t>
            </a:r>
            <a:r>
              <a:rPr>
                <a:solidFill>
                  <a:srgbClr val="FFC000"/>
                </a:solidFill>
              </a:rPr>
              <a:t>tinuous Loss</a:t>
            </a:r>
            <a:endParaRPr>
              <a:solidFill>
                <a:srgbClr val="FFC000"/>
              </a:solidFill>
            </a:endParaRPr>
          </a:p>
        </p:txBody>
      </p:sp>
      <p:sp>
        <p:nvSpPr>
          <p:cNvPr id="19" name="Text Box 18"/>
          <p:cNvSpPr txBox="1"/>
          <p:nvPr/>
        </p:nvSpPr>
        <p:spPr>
          <a:xfrm>
            <a:off x="2305050" y="5018405"/>
            <a:ext cx="576262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>
                <a:sym typeface="+mn-ea"/>
              </a:rPr>
              <a:t>4 </a:t>
            </a:r>
            <a:r>
              <a:rPr lang="de-DE" altLang="en-US">
                <a:sym typeface="+mn-ea"/>
              </a:rPr>
              <a:t>C</a:t>
            </a:r>
            <a:r>
              <a:rPr lang="en-US">
                <a:sym typeface="+mn-ea"/>
              </a:rPr>
              <a:t>h </a:t>
            </a:r>
            <a:r>
              <a:rPr lang="de-DE" altLang="en-US">
                <a:sym typeface="+mn-ea"/>
              </a:rPr>
              <a:t>(RGB + SP)</a:t>
            </a:r>
            <a:r>
              <a:rPr lang="en-US"/>
              <a:t>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</a:t>
            </a:r>
            <a:endParaRPr lang="de-DE" altLang="en-US">
              <a:solidFill>
                <a:srgbClr val="92D050"/>
              </a:solidFill>
            </a:endParaRPr>
          </a:p>
          <a:p>
            <a:r>
              <a:rPr lang="en-US"/>
              <a:t> </a:t>
            </a:r>
            <a:endParaRPr lang="en-US"/>
          </a:p>
        </p:txBody>
      </p:sp>
      <p:pic>
        <p:nvPicPr>
          <p:cNvPr id="20" name="Picture 19" descr="/Users/felix/Google Drive/Uni/Master/Semester 2/Projektpraktikum Deep Learning in der Computer Vision_20-00-0980-pp/code/Deep-Learning-Lab/reference_code/monodepth2-master/test/image3.jpgimage3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5980113" y="429260"/>
            <a:ext cx="3229610" cy="974725"/>
          </a:xfrm>
          <a:prstGeom prst="rect">
            <a:avLst/>
          </a:prstGeom>
        </p:spPr>
      </p:pic>
      <p:pic>
        <p:nvPicPr>
          <p:cNvPr id="21" name="Picture 20" descr="/Users/felix/Google Drive/Uni/Master/Semester 2/Projektpraktikum Deep Learning in der Computer Vision_20-00-0980-pp/code/Deep-Learning-Lab/reference_code/monodepth2-master/test/image2.jpgimage2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3087053" y="429260"/>
            <a:ext cx="3220085" cy="972820"/>
          </a:xfrm>
          <a:prstGeom prst="rect">
            <a:avLst/>
          </a:prstGeom>
        </p:spPr>
      </p:pic>
      <p:pic>
        <p:nvPicPr>
          <p:cNvPr id="22" name="Picture 21" descr="/Users/felix/Google Drive/Uni/Master/Semester 2/Projektpraktikum Deep Learning in der Computer Vision_20-00-0980-pp/code/Deep-Learning-Lab/reference_code/monodepth2-master/test/image1.jpgimage1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-3175" y="429578"/>
            <a:ext cx="3133725" cy="945515"/>
          </a:xfrm>
          <a:prstGeom prst="rect">
            <a:avLst/>
          </a:prstGeom>
        </p:spPr>
      </p:pic>
      <p:sp>
        <p:nvSpPr>
          <p:cNvPr id="37" name="Text Box 36"/>
          <p:cNvSpPr txBox="1"/>
          <p:nvPr/>
        </p:nvSpPr>
        <p:spPr>
          <a:xfrm>
            <a:off x="2799715" y="116205"/>
            <a:ext cx="3347085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de-DE" sz="1400">
                <a:solidFill>
                  <a:schemeClr val="bg1"/>
                </a:solidFill>
              </a:rPr>
              <a:t>Baseline</a:t>
            </a:r>
            <a:endParaRPr lang="de-DE" sz="140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4. </a:t>
            </a:r>
            <a:r>
              <a:rPr lang="en-US" dirty="0"/>
              <a:t>Results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Demo II</a:t>
            </a:r>
            <a:endParaRPr lang="en-US" dirty="0"/>
          </a:p>
        </p:txBody>
      </p:sp>
      <p:pic>
        <p:nvPicPr>
          <p:cNvPr id="3" name="Picture 2" descr="/Users/felix/Google Drive/Uni/Master/Semester 2/Projektpraktikum Deep Learning in der Computer Vision_20-00-0980-pp/code/Deep-Learning-Lab/reference_code/monodepth2-master/test/Baseline/image3_disp.jpegimage3_disp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5924550" y="1522095"/>
            <a:ext cx="3230245" cy="974725"/>
          </a:xfrm>
          <a:prstGeom prst="rect">
            <a:avLst/>
          </a:prstGeom>
        </p:spPr>
      </p:pic>
      <p:pic>
        <p:nvPicPr>
          <p:cNvPr id="7" name="Picture 6" descr="/Users/felix/Google Drive/Uni/Master/Semester 2/Projektpraktikum Deep Learning in der Computer Vision_20-00-0980-pp/code/Deep-Learning-Lab/reference_code/monodepth2-master/test/Baseline/image2_disp.jpegimage2_disp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031490" y="1522095"/>
            <a:ext cx="3220720" cy="972820"/>
          </a:xfrm>
          <a:prstGeom prst="rect">
            <a:avLst/>
          </a:prstGeom>
        </p:spPr>
      </p:pic>
      <p:pic>
        <p:nvPicPr>
          <p:cNvPr id="8" name="Picture 7" descr="/Users/felix/Google Drive/Uni/Master/Semester 2/Projektpraktikum Deep Learning in der Computer Vision_20-00-0980-pp/code/Deep-Learning-Lab/reference_code/monodepth2-master/test/Baseline/image1_disp.jpegimage1_disp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58420" y="1522095"/>
            <a:ext cx="3133725" cy="946150"/>
          </a:xfrm>
          <a:prstGeom prst="rect">
            <a:avLst/>
          </a:prstGeom>
        </p:spPr>
      </p:pic>
      <p:pic>
        <p:nvPicPr>
          <p:cNvPr id="5" name="Picture 4" descr="/Users/felix/Google Drive/Uni/Master/Semester 2/Projektpraktikum Deep Learning in der Computer Vision_20-00-0980-pp/code/Deep-Learning-Lab/reference_code/monodepth2-master/test/3ch + Normal Decoder/image3_disp.jpegimage3_disp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980113" y="2797175"/>
            <a:ext cx="3229610" cy="974725"/>
          </a:xfrm>
          <a:prstGeom prst="rect">
            <a:avLst/>
          </a:prstGeom>
        </p:spPr>
      </p:pic>
      <p:pic>
        <p:nvPicPr>
          <p:cNvPr id="9" name="Picture 8" descr="/Users/felix/Google Drive/Uni/Master/Semester 2/Projektpraktikum Deep Learning in der Computer Vision_20-00-0980-pp/code/Deep-Learning-Lab/reference_code/monodepth2-master/test/3ch + Normal Decoder/image2_disp.jpegimage2_disp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3087053" y="2802890"/>
            <a:ext cx="3220085" cy="972820"/>
          </a:xfrm>
          <a:prstGeom prst="rect">
            <a:avLst/>
          </a:prstGeom>
        </p:spPr>
      </p:pic>
      <p:pic>
        <p:nvPicPr>
          <p:cNvPr id="10" name="Picture 9" descr="/Users/felix/Google Drive/Uni/Master/Semester 2/Projektpraktikum Deep Learning in der Computer Vision_20-00-0980-pp/code/Deep-Learning-Lab/reference_code/monodepth2-master/test/3ch + Normal Decoder/image1_disp.jpegimage1_disp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-3175" y="2797493"/>
            <a:ext cx="3133725" cy="945515"/>
          </a:xfrm>
          <a:prstGeom prst="rect">
            <a:avLst/>
          </a:prstGeom>
        </p:spPr>
      </p:pic>
      <p:pic>
        <p:nvPicPr>
          <p:cNvPr id="11" name="Picture 10" descr="/Users/felix/Google Drive/Uni/Master/Semester 2/Projektpraktikum Deep Learning in der Computer Vision_20-00-0980-pp/code/Deep-Learning-Lab/reference_code/monodepth2-master/test/4ch + Normal Decoder + Continuous Loss/image3_disp.jpegimage3_disp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5947093" y="4073208"/>
            <a:ext cx="3229610" cy="974090"/>
          </a:xfrm>
          <a:prstGeom prst="rect">
            <a:avLst/>
          </a:prstGeom>
        </p:spPr>
      </p:pic>
      <p:pic>
        <p:nvPicPr>
          <p:cNvPr id="12" name="Picture 11" descr="/Users/felix/Google Drive/Uni/Master/Semester 2/Projektpraktikum Deep Learning in der Computer Vision_20-00-0980-pp/code/Deep-Learning-Lab/reference_code/monodepth2-master/test/4ch + Normal Decoder + Continuous Loss/image2_disp.jpegimage2_disp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3070543" y="4072573"/>
            <a:ext cx="3220085" cy="972185"/>
          </a:xfrm>
          <a:prstGeom prst="rect">
            <a:avLst/>
          </a:prstGeom>
        </p:spPr>
      </p:pic>
      <p:pic>
        <p:nvPicPr>
          <p:cNvPr id="13" name="Picture 12" descr="/Users/felix/Google Drive/Uni/Master/Semester 2/Projektpraktikum Deep Learning in der Computer Vision_20-00-0980-pp/code/Deep-Learning-Lab/reference_code/monodepth2-master/test/4ch + Normal Decoder + Continuous Loss/image1_disp.jpegimage1_disp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-35560" y="4072890"/>
            <a:ext cx="3132455" cy="944880"/>
          </a:xfrm>
          <a:prstGeom prst="rect">
            <a:avLst/>
          </a:prstGeom>
        </p:spPr>
      </p:pic>
      <p:pic>
        <p:nvPicPr>
          <p:cNvPr id="14" name="Picture 13" descr="/Users/felix/Google Drive/Uni/Master/Semester 2/Projektpraktikum Deep Learning in der Computer Vision_20-00-0980-pp/code/Deep-Learning-Lab/reference_code/monodepth2-master/test/4ch + Normal Decoder/image3_disp.jpegimage3_disp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5947093" y="5276215"/>
            <a:ext cx="3229610" cy="974725"/>
          </a:xfrm>
          <a:prstGeom prst="rect">
            <a:avLst/>
          </a:prstGeom>
        </p:spPr>
      </p:pic>
      <p:pic>
        <p:nvPicPr>
          <p:cNvPr id="15" name="Picture 14" descr="/Users/felix/Google Drive/Uni/Master/Semester 2/Projektpraktikum Deep Learning in der Computer Vision_20-00-0980-pp/code/Deep-Learning-Lab/reference_code/monodepth2-master/test/4ch + Normal Decoder/image2_disp.jpegimage2_disp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3054033" y="5275580"/>
            <a:ext cx="3220085" cy="972820"/>
          </a:xfrm>
          <a:prstGeom prst="rect">
            <a:avLst/>
          </a:prstGeom>
        </p:spPr>
      </p:pic>
      <p:pic>
        <p:nvPicPr>
          <p:cNvPr id="16" name="Picture 15" descr="/Users/felix/Google Drive/Uni/Master/Semester 2/Projektpraktikum Deep Learning in der Computer Vision_20-00-0980-pp/code/Deep-Learning-Lab/reference_code/monodepth2-master/test/4ch + Normal Decoder/image1_disp.jpegimage1_disp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-36195" y="5275898"/>
            <a:ext cx="3133725" cy="945515"/>
          </a:xfrm>
          <a:prstGeom prst="rect">
            <a:avLst/>
          </a:prstGeom>
        </p:spPr>
      </p:pic>
      <p:sp>
        <p:nvSpPr>
          <p:cNvPr id="17" name="Text Box 16"/>
          <p:cNvSpPr txBox="1"/>
          <p:nvPr/>
        </p:nvSpPr>
        <p:spPr>
          <a:xfrm>
            <a:off x="2959735" y="2500630"/>
            <a:ext cx="33470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/>
              <a:t>3 </a:t>
            </a:r>
            <a:r>
              <a:rPr lang="de-DE" altLang="en-US"/>
              <a:t>C</a:t>
            </a:r>
            <a:r>
              <a:rPr lang="en-US"/>
              <a:t>h + </a:t>
            </a:r>
            <a:r>
              <a:rPr lang="en-US">
                <a:solidFill>
                  <a:srgbClr val="92D050"/>
                </a:solidFill>
              </a:rPr>
              <a:t>Normal </a:t>
            </a:r>
            <a:r>
              <a:rPr lang="de-DE" altLang="en-US">
                <a:solidFill>
                  <a:srgbClr val="92D050"/>
                </a:solidFill>
              </a:rPr>
              <a:t>2 </a:t>
            </a:r>
            <a:r>
              <a:rPr lang="en-US">
                <a:solidFill>
                  <a:srgbClr val="92D050"/>
                </a:solidFill>
              </a:rPr>
              <a:t>D</a:t>
            </a:r>
            <a:r>
              <a:rPr lang="de-DE" altLang="en-US">
                <a:solidFill>
                  <a:srgbClr val="92D050"/>
                </a:solidFill>
              </a:rPr>
              <a:t>epth Block</a:t>
            </a:r>
            <a:endParaRPr lang="de-DE" altLang="en-US">
              <a:solidFill>
                <a:srgbClr val="92D050"/>
              </a:solidFill>
            </a:endParaRPr>
          </a:p>
        </p:txBody>
      </p:sp>
      <p:pic>
        <p:nvPicPr>
          <p:cNvPr id="20" name="Picture 19" descr="/Users/felix/Google Drive/Uni/Master/Semester 2/Projektpraktikum Deep Learning in der Computer Vision_20-00-0980-pp/code/Deep-Learning-Lab/reference_code/monodepth2-master/test/image3.jpgimage3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5980113" y="429260"/>
            <a:ext cx="3229610" cy="974725"/>
          </a:xfrm>
          <a:prstGeom prst="rect">
            <a:avLst/>
          </a:prstGeom>
        </p:spPr>
      </p:pic>
      <p:pic>
        <p:nvPicPr>
          <p:cNvPr id="21" name="Picture 20" descr="/Users/felix/Google Drive/Uni/Master/Semester 2/Projektpraktikum Deep Learning in der Computer Vision_20-00-0980-pp/code/Deep-Learning-Lab/reference_code/monodepth2-master/test/image2.jpgimage2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3087053" y="429260"/>
            <a:ext cx="3220085" cy="972820"/>
          </a:xfrm>
          <a:prstGeom prst="rect">
            <a:avLst/>
          </a:prstGeom>
        </p:spPr>
      </p:pic>
      <p:pic>
        <p:nvPicPr>
          <p:cNvPr id="22" name="Picture 21" descr="/Users/felix/Google Drive/Uni/Master/Semester 2/Projektpraktikum Deep Learning in der Computer Vision_20-00-0980-pp/code/Deep-Learning-Lab/reference_code/monodepth2-master/test/image1.jpgimage1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-3175" y="429578"/>
            <a:ext cx="3133725" cy="945515"/>
          </a:xfrm>
          <a:prstGeom prst="rect">
            <a:avLst/>
          </a:prstGeom>
        </p:spPr>
      </p:pic>
      <p:sp>
        <p:nvSpPr>
          <p:cNvPr id="23" name="Oval 22"/>
          <p:cNvSpPr/>
          <p:nvPr/>
        </p:nvSpPr>
        <p:spPr>
          <a:xfrm>
            <a:off x="6345555" y="3171190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6252210" y="5596255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6323965" y="1884680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s 33"/>
          <p:cNvSpPr/>
          <p:nvPr/>
        </p:nvSpPr>
        <p:spPr>
          <a:xfrm>
            <a:off x="-58420" y="428625"/>
            <a:ext cx="6348730" cy="5925820"/>
          </a:xfrm>
          <a:prstGeom prst="rect">
            <a:avLst/>
          </a:prstGeom>
          <a:solidFill>
            <a:schemeClr val="accent3">
              <a:alpha val="6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/Users/felix/Google Drive/Uni/Master/Semester 2/Projektpraktikum Deep Learning in der Computer Vision_20-00-0980-pp/code/Deep-Learning-Lab/reference_code/monodepth2-master/test/Baseline/image3_disp.jpegimage3_disp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36195" y="471170"/>
            <a:ext cx="6239510" cy="1882775"/>
          </a:xfrm>
          <a:prstGeom prst="rect">
            <a:avLst/>
          </a:prstGeom>
        </p:spPr>
      </p:pic>
      <p:pic>
        <p:nvPicPr>
          <p:cNvPr id="6" name="Picture 5" descr="/Users/felix/Google Drive/Uni/Master/Semester 2/Projektpraktikum Deep Learning in der Computer Vision_20-00-0980-pp/code/Deep-Learning-Lab/reference_code/monodepth2-master/test/3ch + Normal Decoder/image3_disp.jpegimage3_disp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36195" y="2497455"/>
            <a:ext cx="6238240" cy="1882775"/>
          </a:xfrm>
          <a:prstGeom prst="rect">
            <a:avLst/>
          </a:prstGeom>
        </p:spPr>
      </p:pic>
      <p:pic>
        <p:nvPicPr>
          <p:cNvPr id="33" name="Picture 32" descr="/Users/felix/Google Drive/Uni/Master/Semester 2/Projektpraktikum Deep Learning in der Computer Vision_20-00-0980-pp/code/Deep-Learning-Lab/reference_code/monodepth2-master/test/4ch + Normal Decoder/image3_disp.jpegimage3_disp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36195" y="4471035"/>
            <a:ext cx="6239510" cy="1883410"/>
          </a:xfrm>
          <a:prstGeom prst="rect">
            <a:avLst/>
          </a:prstGeom>
        </p:spPr>
      </p:pic>
      <p:sp>
        <p:nvSpPr>
          <p:cNvPr id="36" name="Text Box 35"/>
          <p:cNvSpPr txBox="1"/>
          <p:nvPr/>
        </p:nvSpPr>
        <p:spPr>
          <a:xfrm>
            <a:off x="920750" y="4474210"/>
            <a:ext cx="4464685" cy="368300"/>
          </a:xfrm>
          <a:prstGeom prst="rect">
            <a:avLst/>
          </a:prstGeom>
          <a:solidFill>
            <a:schemeClr val="accent3"/>
          </a:solidFill>
        </p:spPr>
        <p:txBody>
          <a:bodyPr wrap="square" rtlCol="0" anchor="t">
            <a:spAutoFit/>
          </a:bodyPr>
          <a:lstStyle/>
          <a:p>
            <a:r>
              <a:rPr lang="en-US">
                <a:sym typeface="+mn-ea"/>
              </a:rPr>
              <a:t>4 </a:t>
            </a:r>
            <a:r>
              <a:rPr lang="de-DE" altLang="en-US">
                <a:sym typeface="+mn-ea"/>
              </a:rPr>
              <a:t>C</a:t>
            </a:r>
            <a:r>
              <a:rPr lang="en-US">
                <a:sym typeface="+mn-ea"/>
              </a:rPr>
              <a:t>h </a:t>
            </a:r>
            <a:r>
              <a:rPr lang="de-DE" altLang="en-US">
                <a:sym typeface="+mn-ea"/>
              </a:rPr>
              <a:t>(RGB + SP)</a:t>
            </a:r>
            <a:r>
              <a:rPr lang="en-US"/>
              <a:t>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</a:t>
            </a:r>
            <a:endParaRPr lang="en-US"/>
          </a:p>
        </p:txBody>
      </p:sp>
      <p:sp>
        <p:nvSpPr>
          <p:cNvPr id="37" name="Text Box 36"/>
          <p:cNvSpPr txBox="1"/>
          <p:nvPr/>
        </p:nvSpPr>
        <p:spPr>
          <a:xfrm>
            <a:off x="1383665" y="488950"/>
            <a:ext cx="3347085" cy="368300"/>
          </a:xfrm>
          <a:prstGeom prst="rect">
            <a:avLst/>
          </a:prstGeom>
          <a:solidFill>
            <a:schemeClr val="accent3"/>
          </a:solidFill>
        </p:spPr>
        <p:txBody>
          <a:bodyPr wrap="square" rtlCol="0" anchor="t">
            <a:spAutoFit/>
          </a:bodyPr>
          <a:lstStyle/>
          <a:p>
            <a:pPr algn="ctr"/>
            <a:r>
              <a:rPr lang="de-DE"/>
              <a:t>Baseline</a:t>
            </a:r>
            <a:endParaRPr lang="de-DE">
              <a:solidFill>
                <a:srgbClr val="92D050"/>
              </a:solidFill>
            </a:endParaRPr>
          </a:p>
        </p:txBody>
      </p:sp>
      <p:sp>
        <p:nvSpPr>
          <p:cNvPr id="38" name="Text Box 37"/>
          <p:cNvSpPr txBox="1"/>
          <p:nvPr/>
        </p:nvSpPr>
        <p:spPr>
          <a:xfrm>
            <a:off x="83820" y="2494915"/>
            <a:ext cx="6168390" cy="368300"/>
          </a:xfrm>
          <a:prstGeom prst="rect">
            <a:avLst/>
          </a:prstGeom>
          <a:solidFill>
            <a:schemeClr val="accent3"/>
          </a:solidFill>
        </p:spPr>
        <p:txBody>
          <a:bodyPr wrap="square" rtlCol="0" anchor="t">
            <a:spAutoFit/>
          </a:bodyPr>
          <a:lstStyle/>
          <a:p>
            <a:r>
              <a:t>4 </a:t>
            </a:r>
            <a:r>
              <a:rPr lang="de-DE"/>
              <a:t>C</a:t>
            </a:r>
            <a:r>
              <a:t>h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 </a:t>
            </a:r>
            <a:r>
              <a:t>+ </a:t>
            </a:r>
            <a:r>
              <a:rPr lang="de-DE">
                <a:solidFill>
                  <a:srgbClr val="FFC000"/>
                </a:solidFill>
              </a:rPr>
              <a:t>Superpixel Co</a:t>
            </a:r>
            <a:r>
              <a:rPr>
                <a:solidFill>
                  <a:srgbClr val="FFC000"/>
                </a:solidFill>
              </a:rPr>
              <a:t>tinuous Loss</a:t>
            </a:r>
            <a:endParaRPr>
              <a:solidFill>
                <a:srgbClr val="FFC000"/>
              </a:solidFill>
            </a:endParaRPr>
          </a:p>
        </p:txBody>
      </p:sp>
      <p:sp>
        <p:nvSpPr>
          <p:cNvPr id="26" name="Oval 25"/>
          <p:cNvSpPr/>
          <p:nvPr/>
        </p:nvSpPr>
        <p:spPr>
          <a:xfrm>
            <a:off x="6953250" y="2868930"/>
            <a:ext cx="31305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6881495" y="5292725"/>
            <a:ext cx="31305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6953250" y="1581150"/>
            <a:ext cx="31305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4. </a:t>
            </a:r>
            <a:r>
              <a:rPr lang="en-US" dirty="0"/>
              <a:t>Results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Demo II</a:t>
            </a:r>
            <a:endParaRPr lang="en-US" dirty="0"/>
          </a:p>
        </p:txBody>
      </p:sp>
      <p:pic>
        <p:nvPicPr>
          <p:cNvPr id="3" name="Picture 2" descr="/Users/felix/Google Drive/Uni/Master/Semester 2/Projektpraktikum Deep Learning in der Computer Vision_20-00-0980-pp/code/Deep-Learning-Lab/reference_code/monodepth2-master/test/Baseline/image3_disp.jpegimage3_disp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5924550" y="1522095"/>
            <a:ext cx="3230245" cy="974725"/>
          </a:xfrm>
          <a:prstGeom prst="rect">
            <a:avLst/>
          </a:prstGeom>
        </p:spPr>
      </p:pic>
      <p:pic>
        <p:nvPicPr>
          <p:cNvPr id="7" name="Picture 6" descr="/Users/felix/Google Drive/Uni/Master/Semester 2/Projektpraktikum Deep Learning in der Computer Vision_20-00-0980-pp/code/Deep-Learning-Lab/reference_code/monodepth2-master/test/Baseline/image2_disp.jpegimage2_disp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031490" y="1522095"/>
            <a:ext cx="3220720" cy="972820"/>
          </a:xfrm>
          <a:prstGeom prst="rect">
            <a:avLst/>
          </a:prstGeom>
        </p:spPr>
      </p:pic>
      <p:pic>
        <p:nvPicPr>
          <p:cNvPr id="8" name="Picture 7" descr="/Users/felix/Google Drive/Uni/Master/Semester 2/Projektpraktikum Deep Learning in der Computer Vision_20-00-0980-pp/code/Deep-Learning-Lab/reference_code/monodepth2-master/test/Baseline/image1_disp.jpegimage1_disp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58420" y="1522095"/>
            <a:ext cx="3133725" cy="946150"/>
          </a:xfrm>
          <a:prstGeom prst="rect">
            <a:avLst/>
          </a:prstGeom>
        </p:spPr>
      </p:pic>
      <p:pic>
        <p:nvPicPr>
          <p:cNvPr id="5" name="Picture 4" descr="/Users/felix/Google Drive/Uni/Master/Semester 2/Projektpraktikum Deep Learning in der Computer Vision_20-00-0980-pp/code/Deep-Learning-Lab/reference_code/monodepth2-master/test/3ch + Normal Decoder/image3_disp.jpegimage3_disp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980113" y="2797175"/>
            <a:ext cx="3229610" cy="974725"/>
          </a:xfrm>
          <a:prstGeom prst="rect">
            <a:avLst/>
          </a:prstGeom>
        </p:spPr>
      </p:pic>
      <p:pic>
        <p:nvPicPr>
          <p:cNvPr id="9" name="Picture 8" descr="/Users/felix/Google Drive/Uni/Master/Semester 2/Projektpraktikum Deep Learning in der Computer Vision_20-00-0980-pp/code/Deep-Learning-Lab/reference_code/monodepth2-master/test/3ch + Normal Decoder/image2_disp.jpegimage2_disp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3087053" y="2802890"/>
            <a:ext cx="3220085" cy="972820"/>
          </a:xfrm>
          <a:prstGeom prst="rect">
            <a:avLst/>
          </a:prstGeom>
        </p:spPr>
      </p:pic>
      <p:pic>
        <p:nvPicPr>
          <p:cNvPr id="10" name="Picture 9" descr="/Users/felix/Google Drive/Uni/Master/Semester 2/Projektpraktikum Deep Learning in der Computer Vision_20-00-0980-pp/code/Deep-Learning-Lab/reference_code/monodepth2-master/test/3ch + Normal Decoder/image1_disp.jpegimage1_disp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-3175" y="2796858"/>
            <a:ext cx="3133725" cy="945515"/>
          </a:xfrm>
          <a:prstGeom prst="rect">
            <a:avLst/>
          </a:prstGeom>
        </p:spPr>
      </p:pic>
      <p:pic>
        <p:nvPicPr>
          <p:cNvPr id="11" name="Picture 10" descr="/Users/felix/Google Drive/Uni/Master/Semester 2/Projektpraktikum Deep Learning in der Computer Vision_20-00-0980-pp/code/Deep-Learning-Lab/reference_code/monodepth2-master/test/4ch + Normal Decoder + Continuous Loss/image3_disp.jpegimage3_disp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5947093" y="4073208"/>
            <a:ext cx="3229610" cy="974090"/>
          </a:xfrm>
          <a:prstGeom prst="rect">
            <a:avLst/>
          </a:prstGeom>
        </p:spPr>
      </p:pic>
      <p:pic>
        <p:nvPicPr>
          <p:cNvPr id="12" name="Picture 11" descr="/Users/felix/Google Drive/Uni/Master/Semester 2/Projektpraktikum Deep Learning in der Computer Vision_20-00-0980-pp/code/Deep-Learning-Lab/reference_code/monodepth2-master/test/4ch + Normal Decoder + Continuous Loss/image2_disp.jpegimage2_disp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3070543" y="4072573"/>
            <a:ext cx="3220085" cy="972185"/>
          </a:xfrm>
          <a:prstGeom prst="rect">
            <a:avLst/>
          </a:prstGeom>
        </p:spPr>
      </p:pic>
      <p:pic>
        <p:nvPicPr>
          <p:cNvPr id="13" name="Picture 12" descr="/Users/felix/Google Drive/Uni/Master/Semester 2/Projektpraktikum Deep Learning in der Computer Vision_20-00-0980-pp/code/Deep-Learning-Lab/reference_code/monodepth2-master/test/4ch + Normal Decoder + Continuous Loss/image1_disp.jpegimage1_disp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-35560" y="4072890"/>
            <a:ext cx="3132455" cy="944880"/>
          </a:xfrm>
          <a:prstGeom prst="rect">
            <a:avLst/>
          </a:prstGeom>
        </p:spPr>
      </p:pic>
      <p:pic>
        <p:nvPicPr>
          <p:cNvPr id="14" name="Picture 13" descr="/Users/felix/Google Drive/Uni/Master/Semester 2/Projektpraktikum Deep Learning in der Computer Vision_20-00-0980-pp/code/Deep-Learning-Lab/reference_code/monodepth2-master/test/4ch + Normal Decoder/image3_disp.jpegimage3_disp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5947093" y="5275580"/>
            <a:ext cx="3229610" cy="974725"/>
          </a:xfrm>
          <a:prstGeom prst="rect">
            <a:avLst/>
          </a:prstGeom>
        </p:spPr>
      </p:pic>
      <p:pic>
        <p:nvPicPr>
          <p:cNvPr id="15" name="Picture 14" descr="/Users/felix/Google Drive/Uni/Master/Semester 2/Projektpraktikum Deep Learning in der Computer Vision_20-00-0980-pp/code/Deep-Learning-Lab/reference_code/monodepth2-master/test/4ch + Normal Decoder/image2_disp.jpegimage2_disp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3054033" y="5275580"/>
            <a:ext cx="3220085" cy="972820"/>
          </a:xfrm>
          <a:prstGeom prst="rect">
            <a:avLst/>
          </a:prstGeom>
        </p:spPr>
      </p:pic>
      <p:pic>
        <p:nvPicPr>
          <p:cNvPr id="16" name="Picture 15" descr="/Users/felix/Google Drive/Uni/Master/Semester 2/Projektpraktikum Deep Learning in der Computer Vision_20-00-0980-pp/code/Deep-Learning-Lab/reference_code/monodepth2-master/test/4ch + Normal Decoder/image1_disp.jpegimage1_disp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-36195" y="5275898"/>
            <a:ext cx="3133725" cy="945515"/>
          </a:xfrm>
          <a:prstGeom prst="rect">
            <a:avLst/>
          </a:prstGeom>
        </p:spPr>
      </p:pic>
      <p:sp>
        <p:nvSpPr>
          <p:cNvPr id="17" name="Text Box 16"/>
          <p:cNvSpPr txBox="1"/>
          <p:nvPr/>
        </p:nvSpPr>
        <p:spPr>
          <a:xfrm>
            <a:off x="2959735" y="2500630"/>
            <a:ext cx="33470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/>
              <a:t>3 </a:t>
            </a:r>
            <a:r>
              <a:rPr lang="de-DE" altLang="en-US"/>
              <a:t>C</a:t>
            </a:r>
            <a:r>
              <a:rPr lang="en-US"/>
              <a:t>h + </a:t>
            </a:r>
            <a:r>
              <a:rPr lang="en-US">
                <a:solidFill>
                  <a:srgbClr val="92D050"/>
                </a:solidFill>
              </a:rPr>
              <a:t>Normal </a:t>
            </a:r>
            <a:r>
              <a:rPr lang="de-DE" altLang="en-US">
                <a:solidFill>
                  <a:srgbClr val="92D050"/>
                </a:solidFill>
              </a:rPr>
              <a:t>2 </a:t>
            </a:r>
            <a:r>
              <a:rPr lang="en-US">
                <a:solidFill>
                  <a:srgbClr val="92D050"/>
                </a:solidFill>
              </a:rPr>
              <a:t>D</a:t>
            </a:r>
            <a:r>
              <a:rPr lang="de-DE" altLang="en-US">
                <a:solidFill>
                  <a:srgbClr val="92D050"/>
                </a:solidFill>
              </a:rPr>
              <a:t>epth Block</a:t>
            </a:r>
            <a:endParaRPr lang="de-DE" altLang="en-US">
              <a:solidFill>
                <a:srgbClr val="92D050"/>
              </a:solidFill>
            </a:endParaRPr>
          </a:p>
        </p:txBody>
      </p:sp>
      <p:sp>
        <p:nvSpPr>
          <p:cNvPr id="18" name="Text Box 17"/>
          <p:cNvSpPr txBox="1"/>
          <p:nvPr/>
        </p:nvSpPr>
        <p:spPr>
          <a:xfrm>
            <a:off x="1897380" y="3705225"/>
            <a:ext cx="79051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t>4 </a:t>
            </a:r>
            <a:r>
              <a:rPr lang="de-DE"/>
              <a:t>C</a:t>
            </a:r>
            <a:r>
              <a:t>h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 </a:t>
            </a:r>
            <a:r>
              <a:t>+ </a:t>
            </a:r>
            <a:r>
              <a:rPr lang="de-DE">
                <a:solidFill>
                  <a:srgbClr val="FFC000"/>
                </a:solidFill>
              </a:rPr>
              <a:t>Superpixel Co</a:t>
            </a:r>
            <a:r>
              <a:rPr>
                <a:solidFill>
                  <a:srgbClr val="FFC000"/>
                </a:solidFill>
              </a:rPr>
              <a:t>tinuous Loss</a:t>
            </a:r>
            <a:endParaRPr>
              <a:solidFill>
                <a:srgbClr val="FFC000"/>
              </a:solidFill>
            </a:endParaRPr>
          </a:p>
        </p:txBody>
      </p:sp>
      <p:sp>
        <p:nvSpPr>
          <p:cNvPr id="19" name="Text Box 18"/>
          <p:cNvSpPr txBox="1"/>
          <p:nvPr/>
        </p:nvSpPr>
        <p:spPr>
          <a:xfrm>
            <a:off x="2305050" y="5018405"/>
            <a:ext cx="576262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>
                <a:sym typeface="+mn-ea"/>
              </a:rPr>
              <a:t>4 </a:t>
            </a:r>
            <a:r>
              <a:rPr lang="de-DE" altLang="en-US">
                <a:sym typeface="+mn-ea"/>
              </a:rPr>
              <a:t>C</a:t>
            </a:r>
            <a:r>
              <a:rPr lang="en-US">
                <a:sym typeface="+mn-ea"/>
              </a:rPr>
              <a:t>h </a:t>
            </a:r>
            <a:r>
              <a:rPr lang="de-DE" altLang="en-US">
                <a:sym typeface="+mn-ea"/>
              </a:rPr>
              <a:t>(RGB + SP)</a:t>
            </a:r>
            <a:r>
              <a:rPr lang="en-US"/>
              <a:t>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</a:t>
            </a:r>
            <a:endParaRPr lang="de-DE" altLang="en-US">
              <a:solidFill>
                <a:srgbClr val="92D050"/>
              </a:solidFill>
            </a:endParaRPr>
          </a:p>
          <a:p>
            <a:r>
              <a:rPr lang="en-US"/>
              <a:t> </a:t>
            </a:r>
            <a:endParaRPr lang="en-US"/>
          </a:p>
        </p:txBody>
      </p:sp>
      <p:pic>
        <p:nvPicPr>
          <p:cNvPr id="20" name="Picture 19" descr="/Users/felix/Google Drive/Uni/Master/Semester 2/Projektpraktikum Deep Learning in der Computer Vision_20-00-0980-pp/code/Deep-Learning-Lab/reference_code/monodepth2-master/test/image3.jpgimage3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5980113" y="429260"/>
            <a:ext cx="3229610" cy="974725"/>
          </a:xfrm>
          <a:prstGeom prst="rect">
            <a:avLst/>
          </a:prstGeom>
        </p:spPr>
      </p:pic>
      <p:pic>
        <p:nvPicPr>
          <p:cNvPr id="21" name="Picture 20" descr="/Users/felix/Google Drive/Uni/Master/Semester 2/Projektpraktikum Deep Learning in der Computer Vision_20-00-0980-pp/code/Deep-Learning-Lab/reference_code/monodepth2-master/test/image2.jpgimage2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3087053" y="429260"/>
            <a:ext cx="3220085" cy="972820"/>
          </a:xfrm>
          <a:prstGeom prst="rect">
            <a:avLst/>
          </a:prstGeom>
        </p:spPr>
      </p:pic>
      <p:pic>
        <p:nvPicPr>
          <p:cNvPr id="22" name="Picture 21" descr="/Users/felix/Google Drive/Uni/Master/Semester 2/Projektpraktikum Deep Learning in der Computer Vision_20-00-0980-pp/code/Deep-Learning-Lab/reference_code/monodepth2-master/test/image1.jpgimage1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-3175" y="429578"/>
            <a:ext cx="3133725" cy="945515"/>
          </a:xfrm>
          <a:prstGeom prst="rect">
            <a:avLst/>
          </a:prstGeom>
        </p:spPr>
      </p:pic>
      <p:sp>
        <p:nvSpPr>
          <p:cNvPr id="29" name="Oval 28"/>
          <p:cNvSpPr/>
          <p:nvPr/>
        </p:nvSpPr>
        <p:spPr>
          <a:xfrm>
            <a:off x="1671320" y="3171190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1577975" y="5596255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1649730" y="1884680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1577975" y="4464685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s 33"/>
          <p:cNvSpPr/>
          <p:nvPr/>
        </p:nvSpPr>
        <p:spPr>
          <a:xfrm>
            <a:off x="3087370" y="429260"/>
            <a:ext cx="6348730" cy="5925820"/>
          </a:xfrm>
          <a:prstGeom prst="rect">
            <a:avLst/>
          </a:prstGeom>
          <a:solidFill>
            <a:schemeClr val="accent3">
              <a:alpha val="6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/Users/felix/Google Drive/Uni/Master/Semester 2/Projektpraktikum Deep Learning in der Computer Vision_20-00-0980-pp/code/Deep-Learning-Lab/reference_code/monodepth2-master/test/Baseline/image1_disp.jpegimage1_disp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070860" y="429260"/>
            <a:ext cx="6138545" cy="1853565"/>
          </a:xfrm>
          <a:prstGeom prst="rect">
            <a:avLst/>
          </a:prstGeom>
        </p:spPr>
      </p:pic>
      <p:pic>
        <p:nvPicPr>
          <p:cNvPr id="23" name="Picture 22" descr="/Users/felix/Google Drive/Uni/Master/Semester 2/Projektpraktikum Deep Learning in der Computer Vision_20-00-0980-pp/code/Deep-Learning-Lab/reference_code/monodepth2-master/test/3ch + Normal Decoder/image1_disp.jpegimage1_disp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3074670" y="2347595"/>
            <a:ext cx="6178550" cy="1864360"/>
          </a:xfrm>
          <a:prstGeom prst="rect">
            <a:avLst/>
          </a:prstGeom>
        </p:spPr>
      </p:pic>
      <p:pic>
        <p:nvPicPr>
          <p:cNvPr id="24" name="Picture 23" descr="/Users/felix/Google Drive/Uni/Master/Semester 2/Projektpraktikum Deep Learning in der Computer Vision_20-00-0980-pp/code/Deep-Learning-Lab/reference_code/monodepth2-master/test/4ch + Normal Decoder + Continuous Loss/image1_disp.jpegimage1_disp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3075305" y="4314190"/>
            <a:ext cx="6092190" cy="1837690"/>
          </a:xfrm>
          <a:prstGeom prst="rect">
            <a:avLst/>
          </a:prstGeom>
        </p:spPr>
      </p:pic>
      <p:sp>
        <p:nvSpPr>
          <p:cNvPr id="37" name="Text Box 36"/>
          <p:cNvSpPr txBox="1"/>
          <p:nvPr/>
        </p:nvSpPr>
        <p:spPr>
          <a:xfrm>
            <a:off x="4540885" y="417195"/>
            <a:ext cx="3347085" cy="368300"/>
          </a:xfrm>
          <a:prstGeom prst="rect">
            <a:avLst/>
          </a:prstGeom>
          <a:solidFill>
            <a:schemeClr val="accent3"/>
          </a:solidFill>
        </p:spPr>
        <p:txBody>
          <a:bodyPr wrap="square" rtlCol="0" anchor="t">
            <a:spAutoFit/>
          </a:bodyPr>
          <a:lstStyle/>
          <a:p>
            <a:pPr algn="ctr"/>
            <a:r>
              <a:rPr lang="de-DE"/>
              <a:t>Baseline</a:t>
            </a:r>
            <a:endParaRPr lang="de-DE">
              <a:solidFill>
                <a:srgbClr val="92D050"/>
              </a:solidFill>
            </a:endParaRPr>
          </a:p>
        </p:txBody>
      </p:sp>
      <p:sp>
        <p:nvSpPr>
          <p:cNvPr id="38" name="Text Box 37"/>
          <p:cNvSpPr txBox="1"/>
          <p:nvPr/>
        </p:nvSpPr>
        <p:spPr>
          <a:xfrm>
            <a:off x="3097530" y="4288790"/>
            <a:ext cx="6189980" cy="368300"/>
          </a:xfrm>
          <a:prstGeom prst="rect">
            <a:avLst/>
          </a:prstGeom>
          <a:solidFill>
            <a:schemeClr val="accent3"/>
          </a:solidFill>
        </p:spPr>
        <p:txBody>
          <a:bodyPr wrap="square" rtlCol="0" anchor="t">
            <a:spAutoFit/>
          </a:bodyPr>
          <a:lstStyle/>
          <a:p>
            <a:r>
              <a:t>4 </a:t>
            </a:r>
            <a:r>
              <a:rPr lang="de-DE"/>
              <a:t>C</a:t>
            </a:r>
            <a:r>
              <a:t>h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 </a:t>
            </a:r>
            <a:r>
              <a:t>+ </a:t>
            </a:r>
            <a:r>
              <a:rPr lang="de-DE">
                <a:solidFill>
                  <a:srgbClr val="FFC000"/>
                </a:solidFill>
              </a:rPr>
              <a:t>Superpixel Co</a:t>
            </a:r>
            <a:r>
              <a:rPr>
                <a:solidFill>
                  <a:srgbClr val="FFC000"/>
                </a:solidFill>
              </a:rPr>
              <a:t>tinuous Loss</a:t>
            </a:r>
            <a:endParaRPr>
              <a:solidFill>
                <a:srgbClr val="FFC000"/>
              </a:solidFill>
            </a:endParaRPr>
          </a:p>
        </p:txBody>
      </p:sp>
      <p:sp>
        <p:nvSpPr>
          <p:cNvPr id="25" name="Text Box 24"/>
          <p:cNvSpPr txBox="1"/>
          <p:nvPr/>
        </p:nvSpPr>
        <p:spPr>
          <a:xfrm>
            <a:off x="4003040" y="2347595"/>
            <a:ext cx="4891405" cy="368300"/>
          </a:xfrm>
          <a:prstGeom prst="rect">
            <a:avLst/>
          </a:prstGeom>
          <a:solidFill>
            <a:schemeClr val="accent3"/>
          </a:solidFill>
        </p:spPr>
        <p:txBody>
          <a:bodyPr wrap="square" rtlCol="0" anchor="t">
            <a:spAutoFit/>
          </a:bodyPr>
          <a:lstStyle/>
          <a:p>
            <a:pPr algn="ctr"/>
            <a:r>
              <a:t>4 </a:t>
            </a:r>
            <a:r>
              <a:rPr lang="de-DE"/>
              <a:t>C</a:t>
            </a:r>
            <a:r>
              <a:t>h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</a:t>
            </a:r>
            <a:endParaRPr>
              <a:solidFill>
                <a:srgbClr val="FFC000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4. </a:t>
            </a:r>
            <a:r>
              <a:rPr lang="en-US" dirty="0"/>
              <a:t>Results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Demo II</a:t>
            </a:r>
            <a:endParaRPr lang="en-US" dirty="0"/>
          </a:p>
        </p:txBody>
      </p:sp>
      <p:pic>
        <p:nvPicPr>
          <p:cNvPr id="3" name="Picture 2" descr="/Users/felix/Google Drive/Uni/Master/Semester 2/Projektpraktikum Deep Learning in der Computer Vision_20-00-0980-pp/code/Deep-Learning-Lab/reference_code/monodepth2-master/test/Baseline/image3_disp.jpegimage3_disp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5924550" y="1522095"/>
            <a:ext cx="3230245" cy="974725"/>
          </a:xfrm>
          <a:prstGeom prst="rect">
            <a:avLst/>
          </a:prstGeom>
        </p:spPr>
      </p:pic>
      <p:pic>
        <p:nvPicPr>
          <p:cNvPr id="7" name="Picture 6" descr="/Users/felix/Google Drive/Uni/Master/Semester 2/Projektpraktikum Deep Learning in der Computer Vision_20-00-0980-pp/code/Deep-Learning-Lab/reference_code/monodepth2-master/test/Baseline/image2_disp.jpegimage2_disp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031490" y="1522095"/>
            <a:ext cx="3220720" cy="972820"/>
          </a:xfrm>
          <a:prstGeom prst="rect">
            <a:avLst/>
          </a:prstGeom>
        </p:spPr>
      </p:pic>
      <p:pic>
        <p:nvPicPr>
          <p:cNvPr id="8" name="Picture 7" descr="/Users/felix/Google Drive/Uni/Master/Semester 2/Projektpraktikum Deep Learning in der Computer Vision_20-00-0980-pp/code/Deep-Learning-Lab/reference_code/monodepth2-master/test/Baseline/image1_disp.jpegimage1_disp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58420" y="1522095"/>
            <a:ext cx="3133725" cy="946150"/>
          </a:xfrm>
          <a:prstGeom prst="rect">
            <a:avLst/>
          </a:prstGeom>
        </p:spPr>
      </p:pic>
      <p:pic>
        <p:nvPicPr>
          <p:cNvPr id="5" name="Picture 4" descr="/Users/felix/Google Drive/Uni/Master/Semester 2/Projektpraktikum Deep Learning in der Computer Vision_20-00-0980-pp/code/Deep-Learning-Lab/reference_code/monodepth2-master/test/3ch + Normal Decoder/image3_disp.jpegimage3_disp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980113" y="2797175"/>
            <a:ext cx="3229610" cy="974725"/>
          </a:xfrm>
          <a:prstGeom prst="rect">
            <a:avLst/>
          </a:prstGeom>
        </p:spPr>
      </p:pic>
      <p:pic>
        <p:nvPicPr>
          <p:cNvPr id="9" name="Picture 8" descr="/Users/felix/Google Drive/Uni/Master/Semester 2/Projektpraktikum Deep Learning in der Computer Vision_20-00-0980-pp/code/Deep-Learning-Lab/reference_code/monodepth2-master/test/3ch + Normal Decoder/image2_disp.jpegimage2_disp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3087053" y="2802890"/>
            <a:ext cx="3220085" cy="972820"/>
          </a:xfrm>
          <a:prstGeom prst="rect">
            <a:avLst/>
          </a:prstGeom>
        </p:spPr>
      </p:pic>
      <p:pic>
        <p:nvPicPr>
          <p:cNvPr id="10" name="Picture 9" descr="/Users/felix/Google Drive/Uni/Master/Semester 2/Projektpraktikum Deep Learning in der Computer Vision_20-00-0980-pp/code/Deep-Learning-Lab/reference_code/monodepth2-master/test/3ch + Normal Decoder/image1_disp.jpegimage1_disp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-3175" y="2796858"/>
            <a:ext cx="3133725" cy="945515"/>
          </a:xfrm>
          <a:prstGeom prst="rect">
            <a:avLst/>
          </a:prstGeom>
        </p:spPr>
      </p:pic>
      <p:pic>
        <p:nvPicPr>
          <p:cNvPr id="11" name="Picture 10" descr="/Users/felix/Google Drive/Uni/Master/Semester 2/Projektpraktikum Deep Learning in der Computer Vision_20-00-0980-pp/code/Deep-Learning-Lab/reference_code/monodepth2-master/test/4ch + Normal Decoder + Continuous Loss/image3_disp.jpegimage3_disp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5947093" y="4073208"/>
            <a:ext cx="3229610" cy="974090"/>
          </a:xfrm>
          <a:prstGeom prst="rect">
            <a:avLst/>
          </a:prstGeom>
        </p:spPr>
      </p:pic>
      <p:pic>
        <p:nvPicPr>
          <p:cNvPr id="12" name="Picture 11" descr="/Users/felix/Google Drive/Uni/Master/Semester 2/Projektpraktikum Deep Learning in der Computer Vision_20-00-0980-pp/code/Deep-Learning-Lab/reference_code/monodepth2-master/test/4ch + Normal Decoder + Continuous Loss/image2_disp.jpegimage2_disp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3070543" y="4072573"/>
            <a:ext cx="3220085" cy="972185"/>
          </a:xfrm>
          <a:prstGeom prst="rect">
            <a:avLst/>
          </a:prstGeom>
        </p:spPr>
      </p:pic>
      <p:pic>
        <p:nvPicPr>
          <p:cNvPr id="13" name="Picture 12" descr="/Users/felix/Google Drive/Uni/Master/Semester 2/Projektpraktikum Deep Learning in der Computer Vision_20-00-0980-pp/code/Deep-Learning-Lab/reference_code/monodepth2-master/test/4ch + Normal Decoder + Continuous Loss/image1_disp.jpegimage1_disp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-35560" y="4072890"/>
            <a:ext cx="3132455" cy="944880"/>
          </a:xfrm>
          <a:prstGeom prst="rect">
            <a:avLst/>
          </a:prstGeom>
        </p:spPr>
      </p:pic>
      <p:pic>
        <p:nvPicPr>
          <p:cNvPr id="14" name="Picture 13" descr="/Users/felix/Google Drive/Uni/Master/Semester 2/Projektpraktikum Deep Learning in der Computer Vision_20-00-0980-pp/code/Deep-Learning-Lab/reference_code/monodepth2-master/test/4ch + Normal Decoder/image3_disp.jpegimage3_disp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5947093" y="5275580"/>
            <a:ext cx="3229610" cy="974725"/>
          </a:xfrm>
          <a:prstGeom prst="rect">
            <a:avLst/>
          </a:prstGeom>
        </p:spPr>
      </p:pic>
      <p:pic>
        <p:nvPicPr>
          <p:cNvPr id="15" name="Picture 14" descr="/Users/felix/Google Drive/Uni/Master/Semester 2/Projektpraktikum Deep Learning in der Computer Vision_20-00-0980-pp/code/Deep-Learning-Lab/reference_code/monodepth2-master/test/4ch + Normal Decoder/image2_disp.jpegimage2_disp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3054033" y="5275580"/>
            <a:ext cx="3220085" cy="972820"/>
          </a:xfrm>
          <a:prstGeom prst="rect">
            <a:avLst/>
          </a:prstGeom>
        </p:spPr>
      </p:pic>
      <p:pic>
        <p:nvPicPr>
          <p:cNvPr id="16" name="Picture 15" descr="/Users/felix/Google Drive/Uni/Master/Semester 2/Projektpraktikum Deep Learning in der Computer Vision_20-00-0980-pp/code/Deep-Learning-Lab/reference_code/monodepth2-master/test/4ch + Normal Decoder/image1_disp.jpegimage1_disp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-36195" y="5275898"/>
            <a:ext cx="3133725" cy="945515"/>
          </a:xfrm>
          <a:prstGeom prst="rect">
            <a:avLst/>
          </a:prstGeom>
        </p:spPr>
      </p:pic>
      <p:sp>
        <p:nvSpPr>
          <p:cNvPr id="17" name="Text Box 16"/>
          <p:cNvSpPr txBox="1"/>
          <p:nvPr/>
        </p:nvSpPr>
        <p:spPr>
          <a:xfrm>
            <a:off x="2959735" y="2500630"/>
            <a:ext cx="33470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/>
              <a:t>3 </a:t>
            </a:r>
            <a:r>
              <a:rPr lang="de-DE" altLang="en-US"/>
              <a:t>C</a:t>
            </a:r>
            <a:r>
              <a:rPr lang="en-US"/>
              <a:t>h + </a:t>
            </a:r>
            <a:r>
              <a:rPr lang="en-US">
                <a:solidFill>
                  <a:srgbClr val="92D050"/>
                </a:solidFill>
              </a:rPr>
              <a:t>Normal </a:t>
            </a:r>
            <a:r>
              <a:rPr lang="de-DE" altLang="en-US">
                <a:solidFill>
                  <a:srgbClr val="92D050"/>
                </a:solidFill>
              </a:rPr>
              <a:t>2 </a:t>
            </a:r>
            <a:r>
              <a:rPr lang="en-US">
                <a:solidFill>
                  <a:srgbClr val="92D050"/>
                </a:solidFill>
              </a:rPr>
              <a:t>D</a:t>
            </a:r>
            <a:r>
              <a:rPr lang="de-DE" altLang="en-US">
                <a:solidFill>
                  <a:srgbClr val="92D050"/>
                </a:solidFill>
              </a:rPr>
              <a:t>epth Block</a:t>
            </a:r>
            <a:endParaRPr lang="de-DE" altLang="en-US">
              <a:solidFill>
                <a:srgbClr val="92D050"/>
              </a:solidFill>
            </a:endParaRPr>
          </a:p>
        </p:txBody>
      </p:sp>
      <p:sp>
        <p:nvSpPr>
          <p:cNvPr id="18" name="Text Box 17"/>
          <p:cNvSpPr txBox="1"/>
          <p:nvPr/>
        </p:nvSpPr>
        <p:spPr>
          <a:xfrm>
            <a:off x="1897380" y="3705225"/>
            <a:ext cx="79051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t>4 </a:t>
            </a:r>
            <a:r>
              <a:rPr lang="de-DE"/>
              <a:t>C</a:t>
            </a:r>
            <a:r>
              <a:t>h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 </a:t>
            </a:r>
            <a:r>
              <a:t>+ </a:t>
            </a:r>
            <a:r>
              <a:rPr lang="de-DE">
                <a:solidFill>
                  <a:srgbClr val="FFC000"/>
                </a:solidFill>
              </a:rPr>
              <a:t>Superpixel Co</a:t>
            </a:r>
            <a:r>
              <a:rPr>
                <a:solidFill>
                  <a:srgbClr val="FFC000"/>
                </a:solidFill>
              </a:rPr>
              <a:t>tinuous Loss</a:t>
            </a:r>
            <a:endParaRPr>
              <a:solidFill>
                <a:srgbClr val="FFC000"/>
              </a:solidFill>
            </a:endParaRPr>
          </a:p>
        </p:txBody>
      </p:sp>
      <p:sp>
        <p:nvSpPr>
          <p:cNvPr id="19" name="Text Box 18"/>
          <p:cNvSpPr txBox="1"/>
          <p:nvPr/>
        </p:nvSpPr>
        <p:spPr>
          <a:xfrm>
            <a:off x="2305050" y="5018405"/>
            <a:ext cx="576262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>
                <a:sym typeface="+mn-ea"/>
              </a:rPr>
              <a:t>4 </a:t>
            </a:r>
            <a:r>
              <a:rPr lang="de-DE" altLang="en-US">
                <a:sym typeface="+mn-ea"/>
              </a:rPr>
              <a:t>C</a:t>
            </a:r>
            <a:r>
              <a:rPr lang="en-US">
                <a:sym typeface="+mn-ea"/>
              </a:rPr>
              <a:t>h </a:t>
            </a:r>
            <a:r>
              <a:rPr lang="de-DE" altLang="en-US">
                <a:sym typeface="+mn-ea"/>
              </a:rPr>
              <a:t>(RGB + SP)</a:t>
            </a:r>
            <a:r>
              <a:rPr lang="en-US"/>
              <a:t>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</a:t>
            </a:r>
            <a:endParaRPr lang="de-DE" altLang="en-US">
              <a:solidFill>
                <a:srgbClr val="92D050"/>
              </a:solidFill>
            </a:endParaRPr>
          </a:p>
          <a:p>
            <a:r>
              <a:rPr lang="en-US"/>
              <a:t> </a:t>
            </a:r>
            <a:endParaRPr lang="en-US"/>
          </a:p>
        </p:txBody>
      </p:sp>
      <p:pic>
        <p:nvPicPr>
          <p:cNvPr id="20" name="Picture 19" descr="/Users/felix/Google Drive/Uni/Master/Semester 2/Projektpraktikum Deep Learning in der Computer Vision_20-00-0980-pp/code/Deep-Learning-Lab/reference_code/monodepth2-master/test/image3.jpgimage3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5980113" y="429260"/>
            <a:ext cx="3229610" cy="974725"/>
          </a:xfrm>
          <a:prstGeom prst="rect">
            <a:avLst/>
          </a:prstGeom>
        </p:spPr>
      </p:pic>
      <p:pic>
        <p:nvPicPr>
          <p:cNvPr id="21" name="Picture 20" descr="/Users/felix/Google Drive/Uni/Master/Semester 2/Projektpraktikum Deep Learning in der Computer Vision_20-00-0980-pp/code/Deep-Learning-Lab/reference_code/monodepth2-master/test/image2.jpgimage2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3087053" y="429260"/>
            <a:ext cx="3220085" cy="972820"/>
          </a:xfrm>
          <a:prstGeom prst="rect">
            <a:avLst/>
          </a:prstGeom>
        </p:spPr>
      </p:pic>
      <p:pic>
        <p:nvPicPr>
          <p:cNvPr id="22" name="Picture 21" descr="/Users/felix/Google Drive/Uni/Master/Semester 2/Projektpraktikum Deep Learning in der Computer Vision_20-00-0980-pp/code/Deep-Learning-Lab/reference_code/monodepth2-master/test/image1.jpgimage1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-3175" y="429578"/>
            <a:ext cx="3133725" cy="945515"/>
          </a:xfrm>
          <a:prstGeom prst="rect">
            <a:avLst/>
          </a:prstGeom>
        </p:spPr>
      </p:pic>
      <p:sp>
        <p:nvSpPr>
          <p:cNvPr id="29" name="Oval 28"/>
          <p:cNvSpPr/>
          <p:nvPr/>
        </p:nvSpPr>
        <p:spPr>
          <a:xfrm>
            <a:off x="2376805" y="2797175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2463800" y="422910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2403475" y="1522095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2403475" y="4072890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s 33"/>
          <p:cNvSpPr/>
          <p:nvPr/>
        </p:nvSpPr>
        <p:spPr>
          <a:xfrm>
            <a:off x="3087370" y="429260"/>
            <a:ext cx="6348730" cy="5925820"/>
          </a:xfrm>
          <a:prstGeom prst="rect">
            <a:avLst/>
          </a:prstGeom>
          <a:solidFill>
            <a:schemeClr val="accent3">
              <a:alpha val="6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/Users/felix/Google Drive/Uni/Master/Semester 2/Projektpraktikum Deep Learning in der Computer Vision_20-00-0980-pp/code/Deep-Learning-Lab/reference_code/monodepth2-master/test/Baseline/image1_disp.jpegimage1_disp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070860" y="429260"/>
            <a:ext cx="6138545" cy="1853565"/>
          </a:xfrm>
          <a:prstGeom prst="rect">
            <a:avLst/>
          </a:prstGeom>
        </p:spPr>
      </p:pic>
      <p:pic>
        <p:nvPicPr>
          <p:cNvPr id="23" name="Picture 22" descr="/Users/felix/Google Drive/Uni/Master/Semester 2/Projektpraktikum Deep Learning in der Computer Vision_20-00-0980-pp/code/Deep-Learning-Lab/reference_code/monodepth2-master/test/3ch + Normal Decoder/image1_disp.jpegimage1_disp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3074670" y="2347595"/>
            <a:ext cx="6178550" cy="1864360"/>
          </a:xfrm>
          <a:prstGeom prst="rect">
            <a:avLst/>
          </a:prstGeom>
        </p:spPr>
      </p:pic>
      <p:pic>
        <p:nvPicPr>
          <p:cNvPr id="24" name="Picture 23" descr="/Users/felix/Google Drive/Uni/Master/Semester 2/Projektpraktikum Deep Learning in der Computer Vision_20-00-0980-pp/code/Deep-Learning-Lab/reference_code/monodepth2-master/test/4ch + Normal Decoder + Continuous Loss/image1_disp.jpegimage1_disp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3075305" y="4314190"/>
            <a:ext cx="6092190" cy="1837690"/>
          </a:xfrm>
          <a:prstGeom prst="rect">
            <a:avLst/>
          </a:prstGeom>
        </p:spPr>
      </p:pic>
      <p:sp>
        <p:nvSpPr>
          <p:cNvPr id="37" name="Text Box 36"/>
          <p:cNvSpPr txBox="1"/>
          <p:nvPr/>
        </p:nvSpPr>
        <p:spPr>
          <a:xfrm>
            <a:off x="4540885" y="417195"/>
            <a:ext cx="3347085" cy="368300"/>
          </a:xfrm>
          <a:prstGeom prst="rect">
            <a:avLst/>
          </a:prstGeom>
          <a:solidFill>
            <a:schemeClr val="accent3"/>
          </a:solidFill>
        </p:spPr>
        <p:txBody>
          <a:bodyPr wrap="square" rtlCol="0" anchor="t">
            <a:spAutoFit/>
          </a:bodyPr>
          <a:lstStyle/>
          <a:p>
            <a:pPr algn="ctr"/>
            <a:r>
              <a:rPr lang="de-DE"/>
              <a:t>Baseline</a:t>
            </a:r>
            <a:endParaRPr lang="de-DE">
              <a:solidFill>
                <a:srgbClr val="92D050"/>
              </a:solidFill>
            </a:endParaRPr>
          </a:p>
        </p:txBody>
      </p:sp>
      <p:sp>
        <p:nvSpPr>
          <p:cNvPr id="38" name="Text Box 37"/>
          <p:cNvSpPr txBox="1"/>
          <p:nvPr/>
        </p:nvSpPr>
        <p:spPr>
          <a:xfrm>
            <a:off x="3097530" y="4288790"/>
            <a:ext cx="6189980" cy="368300"/>
          </a:xfrm>
          <a:prstGeom prst="rect">
            <a:avLst/>
          </a:prstGeom>
          <a:solidFill>
            <a:schemeClr val="accent3"/>
          </a:solidFill>
        </p:spPr>
        <p:txBody>
          <a:bodyPr wrap="square" rtlCol="0" anchor="t">
            <a:spAutoFit/>
          </a:bodyPr>
          <a:lstStyle/>
          <a:p>
            <a:r>
              <a:t>4 </a:t>
            </a:r>
            <a:r>
              <a:rPr lang="de-DE"/>
              <a:t>C</a:t>
            </a:r>
            <a:r>
              <a:t>h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 </a:t>
            </a:r>
            <a:r>
              <a:t>+ </a:t>
            </a:r>
            <a:r>
              <a:rPr lang="de-DE">
                <a:solidFill>
                  <a:srgbClr val="FFC000"/>
                </a:solidFill>
              </a:rPr>
              <a:t>Superpixel Co</a:t>
            </a:r>
            <a:r>
              <a:rPr>
                <a:solidFill>
                  <a:srgbClr val="FFC000"/>
                </a:solidFill>
              </a:rPr>
              <a:t>tinuous Loss</a:t>
            </a:r>
            <a:endParaRPr>
              <a:solidFill>
                <a:srgbClr val="FFC000"/>
              </a:solidFill>
            </a:endParaRPr>
          </a:p>
        </p:txBody>
      </p:sp>
      <p:sp>
        <p:nvSpPr>
          <p:cNvPr id="25" name="Text Box 24"/>
          <p:cNvSpPr txBox="1"/>
          <p:nvPr/>
        </p:nvSpPr>
        <p:spPr>
          <a:xfrm>
            <a:off x="4003040" y="2347595"/>
            <a:ext cx="4891405" cy="368300"/>
          </a:xfrm>
          <a:prstGeom prst="rect">
            <a:avLst/>
          </a:prstGeom>
          <a:solidFill>
            <a:schemeClr val="accent3"/>
          </a:solidFill>
        </p:spPr>
        <p:txBody>
          <a:bodyPr wrap="square" rtlCol="0" anchor="t">
            <a:spAutoFit/>
          </a:bodyPr>
          <a:lstStyle/>
          <a:p>
            <a:pPr algn="ctr"/>
            <a:r>
              <a:t>4 </a:t>
            </a:r>
            <a:r>
              <a:rPr lang="de-DE"/>
              <a:t>C</a:t>
            </a:r>
            <a:r>
              <a:t>h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</a:t>
            </a:r>
            <a:endParaRPr>
              <a:solidFill>
                <a:srgbClr val="FFC000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4. </a:t>
            </a:r>
            <a:r>
              <a:rPr lang="en-US" dirty="0"/>
              <a:t>Results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Demo II</a:t>
            </a:r>
            <a:endParaRPr lang="en-US" dirty="0"/>
          </a:p>
        </p:txBody>
      </p:sp>
      <p:pic>
        <p:nvPicPr>
          <p:cNvPr id="7" name="Picture 6" descr="/Users/felix/Google Drive/Uni/Master/Semester 2/Projektpraktikum Deep Learning in der Computer Vision_20-00-0980-pp/code/Deep-Learning-Lab/reference_code/monodepth2-master/test/Baseline/image2_disp.jpegimage2_disp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-53975" y="1522095"/>
            <a:ext cx="3220720" cy="972820"/>
          </a:xfrm>
          <a:prstGeom prst="rect">
            <a:avLst/>
          </a:prstGeom>
        </p:spPr>
      </p:pic>
      <p:pic>
        <p:nvPicPr>
          <p:cNvPr id="9" name="Picture 8" descr="/Users/felix/Google Drive/Uni/Master/Semester 2/Projektpraktikum Deep Learning in der Computer Vision_20-00-0980-pp/code/Deep-Learning-Lab/reference_code/monodepth2-master/test/3ch + Normal Decoder/image2_disp.jpegimage2_disp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588" y="2802890"/>
            <a:ext cx="3220085" cy="972820"/>
          </a:xfrm>
          <a:prstGeom prst="rect">
            <a:avLst/>
          </a:prstGeom>
        </p:spPr>
      </p:pic>
      <p:pic>
        <p:nvPicPr>
          <p:cNvPr id="12" name="Picture 11" descr="/Users/felix/Google Drive/Uni/Master/Semester 2/Projektpraktikum Deep Learning in der Computer Vision_20-00-0980-pp/code/Deep-Learning-Lab/reference_code/monodepth2-master/test/4ch + Normal Decoder + Continuous Loss/image2_disp.jpegimage2_disp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14922" y="4072573"/>
            <a:ext cx="3220085" cy="972185"/>
          </a:xfrm>
          <a:prstGeom prst="rect">
            <a:avLst/>
          </a:prstGeom>
        </p:spPr>
      </p:pic>
      <p:sp>
        <p:nvSpPr>
          <p:cNvPr id="17" name="Text Box 16"/>
          <p:cNvSpPr txBox="1"/>
          <p:nvPr/>
        </p:nvSpPr>
        <p:spPr>
          <a:xfrm>
            <a:off x="2959735" y="2500630"/>
            <a:ext cx="33470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/>
              <a:t>3 </a:t>
            </a:r>
            <a:r>
              <a:rPr lang="de-DE" altLang="en-US"/>
              <a:t>C</a:t>
            </a:r>
            <a:r>
              <a:rPr lang="en-US"/>
              <a:t>h + </a:t>
            </a:r>
            <a:r>
              <a:rPr lang="en-US">
                <a:solidFill>
                  <a:srgbClr val="92D050"/>
                </a:solidFill>
              </a:rPr>
              <a:t>Normal </a:t>
            </a:r>
            <a:r>
              <a:rPr lang="de-DE" altLang="en-US">
                <a:solidFill>
                  <a:srgbClr val="92D050"/>
                </a:solidFill>
              </a:rPr>
              <a:t>2 </a:t>
            </a:r>
            <a:r>
              <a:rPr lang="en-US">
                <a:solidFill>
                  <a:srgbClr val="92D050"/>
                </a:solidFill>
              </a:rPr>
              <a:t>D</a:t>
            </a:r>
            <a:r>
              <a:rPr lang="de-DE" altLang="en-US">
                <a:solidFill>
                  <a:srgbClr val="92D050"/>
                </a:solidFill>
              </a:rPr>
              <a:t>epth Block</a:t>
            </a:r>
            <a:endParaRPr lang="de-DE" altLang="en-US">
              <a:solidFill>
                <a:srgbClr val="92D050"/>
              </a:solidFill>
            </a:endParaRPr>
          </a:p>
        </p:txBody>
      </p:sp>
      <p:sp>
        <p:nvSpPr>
          <p:cNvPr id="18" name="Text Box 17"/>
          <p:cNvSpPr txBox="1"/>
          <p:nvPr/>
        </p:nvSpPr>
        <p:spPr>
          <a:xfrm>
            <a:off x="1897380" y="3705225"/>
            <a:ext cx="79051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t>4 </a:t>
            </a:r>
            <a:r>
              <a:rPr lang="de-DE"/>
              <a:t>C</a:t>
            </a:r>
            <a:r>
              <a:t>h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 </a:t>
            </a:r>
            <a:r>
              <a:t>+ </a:t>
            </a:r>
            <a:r>
              <a:rPr lang="de-DE">
                <a:solidFill>
                  <a:srgbClr val="FFC000"/>
                </a:solidFill>
              </a:rPr>
              <a:t>Superpixel Co</a:t>
            </a:r>
            <a:r>
              <a:rPr>
                <a:solidFill>
                  <a:srgbClr val="FFC000"/>
                </a:solidFill>
              </a:rPr>
              <a:t>tinuous Loss</a:t>
            </a:r>
            <a:endParaRPr>
              <a:solidFill>
                <a:srgbClr val="FFC000"/>
              </a:solidFill>
            </a:endParaRPr>
          </a:p>
        </p:txBody>
      </p:sp>
      <p:pic>
        <p:nvPicPr>
          <p:cNvPr id="20" name="Picture 19" descr="/Users/felix/Google Drive/Uni/Master/Semester 2/Projektpraktikum Deep Learning in der Computer Vision_20-00-0980-pp/code/Deep-Learning-Lab/reference_code/monodepth2-master/test/image3.jpgimage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980113" y="429260"/>
            <a:ext cx="3229610" cy="974725"/>
          </a:xfrm>
          <a:prstGeom prst="rect">
            <a:avLst/>
          </a:prstGeom>
        </p:spPr>
      </p:pic>
      <p:pic>
        <p:nvPicPr>
          <p:cNvPr id="21" name="Picture 20" descr="/Users/felix/Google Drive/Uni/Master/Semester 2/Projektpraktikum Deep Learning in der Computer Vision_20-00-0980-pp/code/Deep-Learning-Lab/reference_code/monodepth2-master/test/image2.jpgimage2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3087053" y="429260"/>
            <a:ext cx="3220085" cy="972820"/>
          </a:xfrm>
          <a:prstGeom prst="rect">
            <a:avLst/>
          </a:prstGeom>
        </p:spPr>
      </p:pic>
      <p:pic>
        <p:nvPicPr>
          <p:cNvPr id="22" name="Picture 21" descr="/Users/felix/Google Drive/Uni/Master/Semester 2/Projektpraktikum Deep Learning in der Computer Vision_20-00-0980-pp/code/Deep-Learning-Lab/reference_code/monodepth2-master/test/image1.jpgimage1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-3175" y="429578"/>
            <a:ext cx="3133725" cy="945515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136525" y="4958715"/>
            <a:ext cx="912177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>
                <a:sym typeface="+mn-ea"/>
              </a:rPr>
              <a:t>4 </a:t>
            </a:r>
            <a:r>
              <a:rPr lang="de-DE" altLang="en-US">
                <a:sym typeface="+mn-ea"/>
              </a:rPr>
              <a:t>C</a:t>
            </a:r>
            <a:r>
              <a:rPr lang="en-US">
                <a:sym typeface="+mn-ea"/>
              </a:rPr>
              <a:t>h </a:t>
            </a:r>
            <a:r>
              <a:rPr lang="de-DE" altLang="en-US">
                <a:sym typeface="+mn-ea"/>
              </a:rPr>
              <a:t>(RGB + SP)</a:t>
            </a:r>
            <a:r>
              <a:rPr lang="en-US"/>
              <a:t>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 + </a:t>
            </a:r>
            <a:r>
              <a:rPr lang="de-DE">
                <a:solidFill>
                  <a:srgbClr val="FFC000"/>
                </a:solidFill>
                <a:sym typeface="+mn-ea"/>
              </a:rPr>
              <a:t>Superpixel Co</a:t>
            </a:r>
            <a:r>
              <a:rPr>
                <a:solidFill>
                  <a:srgbClr val="FFC000"/>
                </a:solidFill>
                <a:sym typeface="+mn-ea"/>
              </a:rPr>
              <a:t>tinuous Loss </a:t>
            </a:r>
            <a:r>
              <a:rPr lang="de-DE">
                <a:solidFill>
                  <a:srgbClr val="FFC000"/>
                </a:solidFill>
                <a:sym typeface="+mn-ea"/>
              </a:rPr>
              <a:t>+ </a:t>
            </a:r>
            <a:r>
              <a:rPr lang="de-DE">
                <a:solidFill>
                  <a:srgbClr val="92D050"/>
                </a:solidFill>
                <a:sym typeface="+mn-ea"/>
              </a:rPr>
              <a:t>Normal Loss</a:t>
            </a:r>
            <a:endParaRPr lang="en-US"/>
          </a:p>
        </p:txBody>
      </p:sp>
      <p:pic>
        <p:nvPicPr>
          <p:cNvPr id="23" name="Picture 22" descr="/Users/felix/Google Drive/Uni/Master/Semester 2/Projektpraktikum Deep Learning in der Computer Vision_20-00-0980-pp/code/Deep-Learning-Lab/reference_code/monodepth2-master/test/4ch + Normal Decoder + Normal &amp; Continuous Loss/image2_disp.jpegimage2_disp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-31432" y="5275898"/>
            <a:ext cx="3220085" cy="972185"/>
          </a:xfrm>
          <a:prstGeom prst="rect">
            <a:avLst/>
          </a:prstGeom>
        </p:spPr>
      </p:pic>
      <p:pic>
        <p:nvPicPr>
          <p:cNvPr id="19" name="Picture 18" descr="/Users/felix/Google Drive/Uni/Master/Semester 2/Projektpraktikum Deep Learning in der Computer Vision_20-00-0980-pp/code/Deep-Learning-Lab/reference_code/monodepth2-master/test/Baseline/image2_disp.jpegimage2_disp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3188970" y="429895"/>
            <a:ext cx="5986780" cy="1809115"/>
          </a:xfrm>
          <a:prstGeom prst="rect">
            <a:avLst/>
          </a:prstGeom>
        </p:spPr>
      </p:pic>
      <p:pic>
        <p:nvPicPr>
          <p:cNvPr id="25" name="Picture 24" descr="/Users/felix/Google Drive/Uni/Master/Semester 2/Projektpraktikum Deep Learning in der Computer Vision_20-00-0980-pp/code/Deep-Learning-Lab/reference_code/monodepth2-master/test/4ch + Normal Decoder + Continuous Loss/image2_disp.jpegimage2_disp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240723" y="2321560"/>
            <a:ext cx="5893435" cy="1780540"/>
          </a:xfrm>
          <a:prstGeom prst="rect">
            <a:avLst/>
          </a:prstGeom>
        </p:spPr>
      </p:pic>
      <p:pic>
        <p:nvPicPr>
          <p:cNvPr id="26" name="Picture 25" descr="/Users/felix/Google Drive/Uni/Master/Semester 2/Projektpraktikum Deep Learning in der Computer Vision_20-00-0980-pp/code/Deep-Learning-Lab/reference_code/monodepth2-master/test/4ch + Normal Decoder + Normal &amp; Continuous Loss/image2_disp.jpegimage2_disp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3238500" y="4439920"/>
            <a:ext cx="5898515" cy="1781175"/>
          </a:xfrm>
          <a:prstGeom prst="rect">
            <a:avLst/>
          </a:prstGeom>
        </p:spPr>
      </p:pic>
      <p:sp>
        <p:nvSpPr>
          <p:cNvPr id="37" name="Text Box 36"/>
          <p:cNvSpPr txBox="1"/>
          <p:nvPr/>
        </p:nvSpPr>
        <p:spPr>
          <a:xfrm>
            <a:off x="4519295" y="-34290"/>
            <a:ext cx="3347085" cy="368300"/>
          </a:xfrm>
          <a:prstGeom prst="rect">
            <a:avLst/>
          </a:prstGeom>
          <a:solidFill>
            <a:schemeClr val="accent3"/>
          </a:solidFill>
        </p:spPr>
        <p:txBody>
          <a:bodyPr wrap="square" rtlCol="0" anchor="t">
            <a:spAutoFit/>
          </a:bodyPr>
          <a:lstStyle/>
          <a:p>
            <a:pPr algn="ctr"/>
            <a:r>
              <a:rPr lang="de-DE"/>
              <a:t>Baseline</a:t>
            </a:r>
            <a:endParaRPr lang="de-DE">
              <a:solidFill>
                <a:srgbClr val="92D050"/>
              </a:solidFill>
            </a:endParaRPr>
          </a:p>
        </p:txBody>
      </p:sp>
      <p:sp>
        <p:nvSpPr>
          <p:cNvPr id="38" name="Text Box 37"/>
          <p:cNvSpPr txBox="1"/>
          <p:nvPr/>
        </p:nvSpPr>
        <p:spPr>
          <a:xfrm>
            <a:off x="3205480" y="3896360"/>
            <a:ext cx="5928995" cy="521970"/>
          </a:xfrm>
          <a:prstGeom prst="rect">
            <a:avLst/>
          </a:prstGeom>
          <a:solidFill>
            <a:schemeClr val="accent3"/>
          </a:solidFill>
        </p:spPr>
        <p:txBody>
          <a:bodyPr wrap="square" rtlCol="0" anchor="t">
            <a:spAutoFit/>
          </a:bodyPr>
          <a:lstStyle/>
          <a:p>
            <a:pPr algn="ctr"/>
            <a:r>
              <a:rPr lang="en-US" sz="1400">
                <a:sym typeface="+mn-ea"/>
              </a:rPr>
              <a:t>4 </a:t>
            </a:r>
            <a:r>
              <a:rPr lang="de-DE" altLang="en-US" sz="1400">
                <a:sym typeface="+mn-ea"/>
              </a:rPr>
              <a:t>C</a:t>
            </a:r>
            <a:r>
              <a:rPr lang="en-US" sz="1400">
                <a:sym typeface="+mn-ea"/>
              </a:rPr>
              <a:t>h </a:t>
            </a:r>
            <a:r>
              <a:rPr lang="de-DE" altLang="en-US" sz="1400">
                <a:sym typeface="+mn-ea"/>
              </a:rPr>
              <a:t>(RGB + SP)</a:t>
            </a:r>
            <a:r>
              <a:rPr lang="en-US" sz="1400">
                <a:sym typeface="+mn-ea"/>
              </a:rPr>
              <a:t> + </a:t>
            </a:r>
            <a:r>
              <a:rPr lang="en-US" sz="1400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 sz="1400">
                <a:solidFill>
                  <a:srgbClr val="92D050"/>
                </a:solidFill>
                <a:sym typeface="+mn-ea"/>
              </a:rPr>
              <a:t>2 </a:t>
            </a:r>
            <a:r>
              <a:rPr lang="en-US" sz="1400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 sz="1400">
                <a:solidFill>
                  <a:srgbClr val="92D050"/>
                </a:solidFill>
                <a:sym typeface="+mn-ea"/>
              </a:rPr>
              <a:t>epth Block </a:t>
            </a:r>
            <a:r>
              <a:rPr lang="de-DE" altLang="en-US" sz="1400">
                <a:solidFill>
                  <a:srgbClr val="FDCA00"/>
                </a:solidFill>
                <a:sym typeface="+mn-ea"/>
              </a:rPr>
              <a:t>+</a:t>
            </a:r>
            <a:r>
              <a:rPr lang="de-DE" altLang="en-US" sz="1400">
                <a:solidFill>
                  <a:srgbClr val="92D050"/>
                </a:solidFill>
                <a:sym typeface="+mn-ea"/>
              </a:rPr>
              <a:t> </a:t>
            </a:r>
            <a:r>
              <a:rPr lang="de-DE" sz="1400">
                <a:solidFill>
                  <a:srgbClr val="FFC000"/>
                </a:solidFill>
                <a:sym typeface="+mn-ea"/>
              </a:rPr>
              <a:t>Superpixel Co</a:t>
            </a:r>
            <a:r>
              <a:rPr sz="1400">
                <a:solidFill>
                  <a:srgbClr val="FFC000"/>
                </a:solidFill>
                <a:sym typeface="+mn-ea"/>
              </a:rPr>
              <a:t>tinuous Loss </a:t>
            </a:r>
            <a:r>
              <a:rPr lang="de-DE" sz="1400">
                <a:solidFill>
                  <a:srgbClr val="92D050"/>
                </a:solidFill>
                <a:sym typeface="+mn-ea"/>
              </a:rPr>
              <a:t>+ Normal Loss</a:t>
            </a:r>
            <a:endParaRPr lang="de-DE" sz="1400">
              <a:solidFill>
                <a:srgbClr val="92D050"/>
              </a:solidFill>
              <a:sym typeface="+mn-ea"/>
            </a:endParaRPr>
          </a:p>
        </p:txBody>
      </p:sp>
      <p:pic>
        <p:nvPicPr>
          <p:cNvPr id="28" name="Picture 27" descr="/Users/felix/Google Drive/Uni/Master/Semester 2/Projektpraktikum Deep Learning in der Computer Vision_20-00-0980-pp/code/Deep-Learning-Lab/reference_code/monodepth2-master/test/image2.jpgimage2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-3492" y="431165"/>
            <a:ext cx="3220085" cy="972820"/>
          </a:xfrm>
          <a:prstGeom prst="rect">
            <a:avLst/>
          </a:prstGeom>
        </p:spPr>
      </p:pic>
      <p:sp>
        <p:nvSpPr>
          <p:cNvPr id="27" name="Text Box 26"/>
          <p:cNvSpPr txBox="1"/>
          <p:nvPr/>
        </p:nvSpPr>
        <p:spPr>
          <a:xfrm>
            <a:off x="3238500" y="2110105"/>
            <a:ext cx="5971540" cy="337185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t">
            <a:spAutoFit/>
          </a:bodyPr>
          <a:lstStyle/>
          <a:p>
            <a:r>
              <a:rPr sz="1600"/>
              <a:t>4 </a:t>
            </a:r>
            <a:r>
              <a:rPr lang="de-DE" sz="1600"/>
              <a:t>C</a:t>
            </a:r>
            <a:r>
              <a:rPr sz="1600"/>
              <a:t>h + </a:t>
            </a:r>
            <a:r>
              <a:rPr lang="en-US" sz="1600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 sz="1600">
                <a:solidFill>
                  <a:srgbClr val="92D050"/>
                </a:solidFill>
                <a:sym typeface="+mn-ea"/>
              </a:rPr>
              <a:t>2 </a:t>
            </a:r>
            <a:r>
              <a:rPr lang="en-US" sz="1600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 sz="1600">
                <a:solidFill>
                  <a:srgbClr val="92D050"/>
                </a:solidFill>
                <a:sym typeface="+mn-ea"/>
              </a:rPr>
              <a:t>epth Block </a:t>
            </a:r>
            <a:r>
              <a:rPr sz="1600"/>
              <a:t>+ </a:t>
            </a:r>
            <a:r>
              <a:rPr lang="de-DE" sz="1600">
                <a:solidFill>
                  <a:srgbClr val="FFC000"/>
                </a:solidFill>
              </a:rPr>
              <a:t>Superpixel Co</a:t>
            </a:r>
            <a:r>
              <a:rPr sz="1600">
                <a:solidFill>
                  <a:srgbClr val="FFC000"/>
                </a:solidFill>
              </a:rPr>
              <a:t>tinuous Loss</a:t>
            </a:r>
            <a:endParaRPr sz="1600">
              <a:solidFill>
                <a:srgbClr val="FFC000"/>
              </a:solidFill>
            </a:endParaRPr>
          </a:p>
        </p:txBody>
      </p:sp>
      <p:sp>
        <p:nvSpPr>
          <p:cNvPr id="29" name="Oval 28"/>
          <p:cNvSpPr/>
          <p:nvPr/>
        </p:nvSpPr>
        <p:spPr>
          <a:xfrm>
            <a:off x="1300480" y="2797175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1327150" y="1522095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2633345" y="5276215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/>
          <p:cNvSpPr/>
          <p:nvPr/>
        </p:nvSpPr>
        <p:spPr>
          <a:xfrm>
            <a:off x="2633345" y="2802890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2513965" y="1522095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1454150" y="5346065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4. </a:t>
            </a:r>
            <a:r>
              <a:rPr lang="en-US" dirty="0"/>
              <a:t>Results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Demo II</a:t>
            </a:r>
            <a:endParaRPr lang="en-US" dirty="0"/>
          </a:p>
        </p:txBody>
      </p:sp>
      <p:pic>
        <p:nvPicPr>
          <p:cNvPr id="3" name="Picture 2" descr="/Users/felix/Google Drive/Uni/Master/Semester 2/Projektpraktikum Deep Learning in der Computer Vision_20-00-0980-pp/code/Deep-Learning-Lab/reference_code/monodepth2-master/test/Baseline/image3_disp.jpegimage3_disp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5924550" y="1522095"/>
            <a:ext cx="3230245" cy="974725"/>
          </a:xfrm>
          <a:prstGeom prst="rect">
            <a:avLst/>
          </a:prstGeom>
        </p:spPr>
      </p:pic>
      <p:pic>
        <p:nvPicPr>
          <p:cNvPr id="7" name="Picture 6" descr="/Users/felix/Google Drive/Uni/Master/Semester 2/Projektpraktikum Deep Learning in der Computer Vision_20-00-0980-pp/code/Deep-Learning-Lab/reference_code/monodepth2-master/test/Baseline/image2_disp.jpegimage2_disp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031490" y="1522095"/>
            <a:ext cx="3220720" cy="972820"/>
          </a:xfrm>
          <a:prstGeom prst="rect">
            <a:avLst/>
          </a:prstGeom>
        </p:spPr>
      </p:pic>
      <p:pic>
        <p:nvPicPr>
          <p:cNvPr id="8" name="Picture 7" descr="/Users/felix/Google Drive/Uni/Master/Semester 2/Projektpraktikum Deep Learning in der Computer Vision_20-00-0980-pp/code/Deep-Learning-Lab/reference_code/monodepth2-master/test/Baseline/image1_disp.jpegimage1_disp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58420" y="1522095"/>
            <a:ext cx="3133725" cy="946150"/>
          </a:xfrm>
          <a:prstGeom prst="rect">
            <a:avLst/>
          </a:prstGeom>
        </p:spPr>
      </p:pic>
      <p:pic>
        <p:nvPicPr>
          <p:cNvPr id="5" name="Picture 4" descr="/Users/felix/Google Drive/Uni/Master/Semester 2/Projektpraktikum Deep Learning in der Computer Vision_20-00-0980-pp/code/Deep-Learning-Lab/reference_code/monodepth2-master/test/3ch + Normal Decoder/image3_disp.jpegimage3_disp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980113" y="2797175"/>
            <a:ext cx="3229610" cy="974725"/>
          </a:xfrm>
          <a:prstGeom prst="rect">
            <a:avLst/>
          </a:prstGeom>
        </p:spPr>
      </p:pic>
      <p:pic>
        <p:nvPicPr>
          <p:cNvPr id="9" name="Picture 8" descr="/Users/felix/Google Drive/Uni/Master/Semester 2/Projektpraktikum Deep Learning in der Computer Vision_20-00-0980-pp/code/Deep-Learning-Lab/reference_code/monodepth2-master/test/3ch + Normal Decoder/image2_disp.jpegimage2_disp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3087053" y="2797175"/>
            <a:ext cx="3220085" cy="972820"/>
          </a:xfrm>
          <a:prstGeom prst="rect">
            <a:avLst/>
          </a:prstGeom>
        </p:spPr>
      </p:pic>
      <p:pic>
        <p:nvPicPr>
          <p:cNvPr id="10" name="Picture 9" descr="/Users/felix/Google Drive/Uni/Master/Semester 2/Projektpraktikum Deep Learning in der Computer Vision_20-00-0980-pp/code/Deep-Learning-Lab/reference_code/monodepth2-master/test/3ch + Normal Decoder/image1_disp.jpegimage1_disp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-3175" y="2797493"/>
            <a:ext cx="3133725" cy="945515"/>
          </a:xfrm>
          <a:prstGeom prst="rect">
            <a:avLst/>
          </a:prstGeom>
        </p:spPr>
      </p:pic>
      <p:pic>
        <p:nvPicPr>
          <p:cNvPr id="11" name="Picture 10" descr="/Users/felix/Google Drive/Uni/Master/Semester 2/Projektpraktikum Deep Learning in der Computer Vision_20-00-0980-pp/code/Deep-Learning-Lab/reference_code/monodepth2-master/test/4ch + Depth Decoder/image3_disp.jpegimage3_disp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5963603" y="4072255"/>
            <a:ext cx="3229610" cy="974725"/>
          </a:xfrm>
          <a:prstGeom prst="rect">
            <a:avLst/>
          </a:prstGeom>
        </p:spPr>
      </p:pic>
      <p:pic>
        <p:nvPicPr>
          <p:cNvPr id="12" name="Picture 11" descr="/Users/felix/Google Drive/Uni/Master/Semester 2/Projektpraktikum Deep Learning in der Computer Vision_20-00-0980-pp/code/Deep-Learning-Lab/reference_code/monodepth2-master/test/4ch + Depth Decoder/image2_disp.jpegimage2_disp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3070543" y="4072255"/>
            <a:ext cx="3220085" cy="972820"/>
          </a:xfrm>
          <a:prstGeom prst="rect">
            <a:avLst/>
          </a:prstGeom>
        </p:spPr>
      </p:pic>
      <p:pic>
        <p:nvPicPr>
          <p:cNvPr id="13" name="Picture 12" descr="/Users/felix/Google Drive/Uni/Master/Semester 2/Projektpraktikum Deep Learning in der Computer Vision_20-00-0980-pp/code/Deep-Learning-Lab/reference_code/monodepth2-master/test/4ch + Depth Decoder/image1_disp.jpegimage1_disp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-19685" y="4072573"/>
            <a:ext cx="3133725" cy="945515"/>
          </a:xfrm>
          <a:prstGeom prst="rect">
            <a:avLst/>
          </a:prstGeom>
        </p:spPr>
      </p:pic>
      <p:pic>
        <p:nvPicPr>
          <p:cNvPr id="14" name="Picture 13" descr="/Users/felix/Google Drive/Uni/Master/Semester 2/Projektpraktikum Deep Learning in der Computer Vision_20-00-0980-pp/code/Deep-Learning-Lab/reference_code/monodepth2-master/test/4ch + Normal Decoder/image3_disp.jpegimage3_disp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5947093" y="5275580"/>
            <a:ext cx="3229610" cy="974725"/>
          </a:xfrm>
          <a:prstGeom prst="rect">
            <a:avLst/>
          </a:prstGeom>
        </p:spPr>
      </p:pic>
      <p:pic>
        <p:nvPicPr>
          <p:cNvPr id="15" name="Picture 14" descr="/Users/felix/Google Drive/Uni/Master/Semester 2/Projektpraktikum Deep Learning in der Computer Vision_20-00-0980-pp/code/Deep-Learning-Lab/reference_code/monodepth2-master/test/4ch + Normal Decoder/image2_disp.jpegimage2_disp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3054033" y="5275580"/>
            <a:ext cx="3220085" cy="972820"/>
          </a:xfrm>
          <a:prstGeom prst="rect">
            <a:avLst/>
          </a:prstGeom>
        </p:spPr>
      </p:pic>
      <p:pic>
        <p:nvPicPr>
          <p:cNvPr id="16" name="Picture 15" descr="/Users/felix/Google Drive/Uni/Master/Semester 2/Projektpraktikum Deep Learning in der Computer Vision_20-00-0980-pp/code/Deep-Learning-Lab/reference_code/monodepth2-master/test/4ch + Normal Decoder/image1_disp.jpegimage1_disp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-36195" y="5275898"/>
            <a:ext cx="3133725" cy="945515"/>
          </a:xfrm>
          <a:prstGeom prst="rect">
            <a:avLst/>
          </a:prstGeom>
        </p:spPr>
      </p:pic>
      <p:sp>
        <p:nvSpPr>
          <p:cNvPr id="17" name="Text Box 16"/>
          <p:cNvSpPr txBox="1"/>
          <p:nvPr/>
        </p:nvSpPr>
        <p:spPr>
          <a:xfrm>
            <a:off x="2959735" y="2500630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/>
              <a:t>3 ch + Normal Decoder</a:t>
            </a:r>
            <a:endParaRPr lang="en-US"/>
          </a:p>
        </p:txBody>
      </p:sp>
      <p:sp>
        <p:nvSpPr>
          <p:cNvPr id="18" name="Text Box 17"/>
          <p:cNvSpPr txBox="1"/>
          <p:nvPr/>
        </p:nvSpPr>
        <p:spPr>
          <a:xfrm>
            <a:off x="3014980" y="3775710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/>
              <a:t>4 ch + Depth Decoder</a:t>
            </a:r>
            <a:endParaRPr lang="en-US"/>
          </a:p>
        </p:txBody>
      </p:sp>
      <p:sp>
        <p:nvSpPr>
          <p:cNvPr id="19" name="Text Box 18"/>
          <p:cNvSpPr txBox="1"/>
          <p:nvPr/>
        </p:nvSpPr>
        <p:spPr>
          <a:xfrm>
            <a:off x="2998470" y="4979035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/>
              <a:t>4 ch + Normal Decoder</a:t>
            </a:r>
            <a:endParaRPr lang="en-US"/>
          </a:p>
        </p:txBody>
      </p:sp>
      <p:pic>
        <p:nvPicPr>
          <p:cNvPr id="20" name="Picture 19" descr="/Users/felix/Google Drive/Uni/Master/Semester 2/Projektpraktikum Deep Learning in der Computer Vision_20-00-0980-pp/code/Deep-Learning-Lab/reference_code/monodepth2-master/test/image3.jpgimage3"/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>
          <a:xfrm>
            <a:off x="5980113" y="429260"/>
            <a:ext cx="3229610" cy="974725"/>
          </a:xfrm>
          <a:prstGeom prst="rect">
            <a:avLst/>
          </a:prstGeom>
        </p:spPr>
      </p:pic>
      <p:pic>
        <p:nvPicPr>
          <p:cNvPr id="21" name="Picture 20" descr="/Users/felix/Google Drive/Uni/Master/Semester 2/Projektpraktikum Deep Learning in der Computer Vision_20-00-0980-pp/code/Deep-Learning-Lab/reference_code/monodepth2-master/test/image2.jpgimage2"/>
          <p:cNvPicPr>
            <a:picLocks noChangeAspect="1"/>
          </p:cNvPicPr>
          <p:nvPr/>
        </p:nvPicPr>
        <p:blipFill>
          <a:blip r:embed="rId14"/>
          <a:srcRect/>
          <a:stretch>
            <a:fillRect/>
          </a:stretch>
        </p:blipFill>
        <p:spPr>
          <a:xfrm>
            <a:off x="3087053" y="429260"/>
            <a:ext cx="3220085" cy="972820"/>
          </a:xfrm>
          <a:prstGeom prst="rect">
            <a:avLst/>
          </a:prstGeom>
        </p:spPr>
      </p:pic>
      <p:pic>
        <p:nvPicPr>
          <p:cNvPr id="22" name="Picture 21" descr="/Users/felix/Google Drive/Uni/Master/Semester 2/Projektpraktikum Deep Learning in der Computer Vision_20-00-0980-pp/code/Deep-Learning-Lab/reference_code/monodepth2-master/test/image1.jpgimage1"/>
          <p:cNvPicPr>
            <a:picLocks noChangeAspect="1"/>
          </p:cNvPicPr>
          <p:nvPr/>
        </p:nvPicPr>
        <p:blipFill>
          <a:blip r:embed="rId15"/>
          <a:srcRect/>
          <a:stretch>
            <a:fillRect/>
          </a:stretch>
        </p:blipFill>
        <p:spPr>
          <a:xfrm>
            <a:off x="-3175" y="429578"/>
            <a:ext cx="3133725" cy="945515"/>
          </a:xfrm>
          <a:prstGeom prst="rect">
            <a:avLst/>
          </a:prstGeom>
        </p:spPr>
      </p:pic>
      <p:sp>
        <p:nvSpPr>
          <p:cNvPr id="4" name="Rectangles 3"/>
          <p:cNvSpPr/>
          <p:nvPr/>
        </p:nvSpPr>
        <p:spPr>
          <a:xfrm>
            <a:off x="-58420" y="0"/>
            <a:ext cx="9599295" cy="7172960"/>
          </a:xfrm>
          <a:prstGeom prst="rect">
            <a:avLst/>
          </a:prstGeom>
          <a:solidFill>
            <a:schemeClr val="accent3">
              <a:alpha val="6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/>
          <p:cNvGrpSpPr/>
          <p:nvPr/>
        </p:nvGrpSpPr>
        <p:grpSpPr>
          <a:xfrm>
            <a:off x="539750" y="2635250"/>
            <a:ext cx="8402320" cy="2017395"/>
            <a:chOff x="1814072" y="3562500"/>
            <a:chExt cx="2325277" cy="2620163"/>
          </a:xfrm>
          <a:effectLst/>
        </p:grpSpPr>
        <p:sp>
          <p:nvSpPr>
            <p:cNvPr id="34" name="Rectangle 33"/>
            <p:cNvSpPr/>
            <p:nvPr/>
          </p:nvSpPr>
          <p:spPr>
            <a:xfrm>
              <a:off x="1814072" y="3687112"/>
              <a:ext cx="2325277" cy="24955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71755" tIns="179705" rIns="215900" bIns="36195" rtlCol="0" anchor="b"/>
            <a:lstStyle/>
            <a:p>
              <a:pPr algn="ctr">
                <a:lnSpc>
                  <a:spcPct val="100000"/>
                </a:lnSpc>
                <a:spcBef>
                  <a:spcPts val="1000"/>
                </a:spcBef>
              </a:pPr>
              <a:endParaRPr lang="de-DE" altLang="en-US" sz="18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00000"/>
                </a:lnSpc>
                <a:spcBef>
                  <a:spcPts val="1000"/>
                </a:spcBef>
              </a:pPr>
              <a:endParaRPr lang="en-US" sz="1800" b="1" dirty="0">
                <a:solidFill>
                  <a:schemeClr val="tx1"/>
                </a:solidFill>
              </a:endParaRPr>
            </a:p>
            <a:p>
              <a:pPr marL="342900" indent="-342900" algn="ctr">
                <a:buAutoNum type="arabicPeriod"/>
              </a:pPr>
              <a:endParaRPr lang="de-DE" altLang="en-US" sz="1400" dirty="0">
                <a:solidFill>
                  <a:schemeClr val="tx1"/>
                </a:solidFill>
                <a:sym typeface="+mn-ea"/>
              </a:endParaRPr>
            </a:p>
            <a:p>
              <a:pPr marL="342900" indent="-342900" algn="ctr">
                <a:buAutoNum type="arabicPeriod"/>
              </a:pPr>
              <a:endParaRPr lang="de-DE" altLang="en-US" sz="1400" dirty="0">
                <a:solidFill>
                  <a:schemeClr val="tx1"/>
                </a:solidFill>
                <a:sym typeface="+mn-ea"/>
              </a:endParaRPr>
            </a:p>
            <a:p>
              <a:pPr marL="342900" indent="-342900" algn="ctr">
                <a:buAutoNum type="arabicPeriod"/>
              </a:pPr>
              <a:endParaRPr lang="de-DE" altLang="en-US" sz="1400" dirty="0">
                <a:solidFill>
                  <a:schemeClr val="tx1"/>
                </a:solidFill>
                <a:sym typeface="+mn-ea"/>
              </a:endParaRPr>
            </a:p>
            <a:p>
              <a:pPr marL="342900" indent="-342900" algn="ctr">
                <a:buAutoNum type="arabicPeriod"/>
              </a:pPr>
              <a:endParaRPr lang="de-DE" altLang="en-US" sz="1400" dirty="0">
                <a:solidFill>
                  <a:schemeClr val="tx1"/>
                </a:solidFill>
                <a:sym typeface="+mn-ea"/>
              </a:endParaRPr>
            </a:p>
            <a:p>
              <a:pPr marL="342900" indent="-342900" algn="ctr">
                <a:buAutoNum type="arabicPeriod"/>
              </a:pPr>
              <a:endParaRPr lang="de-DE" altLang="en-US" sz="1400" dirty="0">
                <a:solidFill>
                  <a:schemeClr val="tx1"/>
                </a:solidFill>
                <a:sym typeface="+mn-ea"/>
              </a:endParaRPr>
            </a:p>
            <a:p>
              <a:pPr marL="342900" indent="-342900" algn="ctr">
                <a:buAutoNum type="arabicPeriod"/>
              </a:pPr>
              <a:endParaRPr lang="de-DE" altLang="en-US" sz="1400" dirty="0">
                <a:solidFill>
                  <a:schemeClr val="tx1"/>
                </a:solidFill>
                <a:sym typeface="+mn-ea"/>
              </a:endParaRPr>
            </a:p>
            <a:p>
              <a:pPr marL="342900" indent="-342900" algn="ctr">
                <a:buAutoNum type="arabicPeriod"/>
              </a:pPr>
              <a:endParaRPr lang="de-DE" altLang="en-US" sz="1400" dirty="0">
                <a:solidFill>
                  <a:schemeClr val="tx1"/>
                </a:solidFill>
                <a:sym typeface="+mn-ea"/>
              </a:endParaRPr>
            </a:p>
            <a:p>
              <a:pPr marL="342900" indent="-342900" algn="ctr">
                <a:buAutoNum type="arabicPeriod"/>
              </a:pP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Depth Maps are </a:t>
              </a:r>
              <a:r>
                <a:rPr lang="de-DE" altLang="en-US" sz="1400" u="sng" dirty="0">
                  <a:solidFill>
                    <a:schemeClr val="tx1"/>
                  </a:solidFill>
                  <a:sym typeface="+mn-ea"/>
                </a:rPr>
                <a:t>far from perfect</a:t>
              </a: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 in general (e.g. missing shields) </a:t>
              </a:r>
              <a:endParaRPr lang="de-DE" altLang="en-US" sz="1400" dirty="0">
                <a:solidFill>
                  <a:schemeClr val="tx1"/>
                </a:solidFill>
                <a:sym typeface="+mn-ea"/>
              </a:endParaRPr>
            </a:p>
            <a:p>
              <a:pPr marL="342900" indent="-342900" algn="ctr">
                <a:buAutoNum type="arabicPeriod"/>
              </a:pP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Normal Approach shows </a:t>
              </a:r>
              <a:r>
                <a:rPr lang="de-DE" altLang="en-US" sz="1400" u="sng" dirty="0">
                  <a:solidFill>
                    <a:schemeClr val="tx1"/>
                  </a:solidFill>
                  <a:effectLst/>
                  <a:sym typeface="+mn-ea"/>
                </a:rPr>
                <a:t>windows as one plane</a:t>
              </a:r>
              <a:endParaRPr lang="de-DE" altLang="en-US" sz="1400" u="sng" dirty="0">
                <a:solidFill>
                  <a:schemeClr val="tx1"/>
                </a:solidFill>
                <a:effectLst/>
                <a:sym typeface="+mn-ea"/>
              </a:endParaRPr>
            </a:p>
            <a:p>
              <a:pPr marL="342900" indent="-342900" algn="ctr">
                <a:buAutoNum type="arabicPeriod"/>
              </a:pPr>
              <a:r>
                <a:rPr lang="de-DE" altLang="en-US" sz="1400" u="sng" dirty="0">
                  <a:solidFill>
                    <a:schemeClr val="tx1"/>
                  </a:solidFill>
                  <a:sym typeface="+mn-ea"/>
                </a:rPr>
                <a:t>Building border</a:t>
              </a: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 tend to be sharper, </a:t>
              </a:r>
              <a:r>
                <a:rPr lang="de-DE" altLang="en-US" sz="1400" u="sng" dirty="0">
                  <a:solidFill>
                    <a:schemeClr val="tx1"/>
                  </a:solidFill>
                  <a:sym typeface="+mn-ea"/>
                </a:rPr>
                <a:t>Trees </a:t>
              </a: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are recognized</a:t>
              </a:r>
              <a:endParaRPr lang="de-DE" altLang="en-US" sz="1400" dirty="0">
                <a:solidFill>
                  <a:schemeClr val="tx1"/>
                </a:solidFill>
                <a:sym typeface="+mn-ea"/>
              </a:endParaRPr>
            </a:p>
            <a:p>
              <a:pPr marL="342900" indent="-342900" algn="ctr">
                <a:buAutoNum type="arabicPeriod"/>
              </a:pPr>
              <a:r>
                <a:rPr lang="de-DE" altLang="en-US" sz="1400" u="sng" dirty="0">
                  <a:solidFill>
                    <a:schemeClr val="tx1"/>
                  </a:solidFill>
                  <a:sym typeface="+mn-ea"/>
                </a:rPr>
                <a:t>Superpixel and Continuous Loss </a:t>
              </a: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show most promising loss results - final depth maps are still pending unfortunately</a:t>
              </a:r>
              <a:br>
                <a:rPr lang="de-DE" altLang="en-US" sz="1400" dirty="0">
                  <a:solidFill>
                    <a:schemeClr val="tx1"/>
                  </a:solidFill>
                  <a:sym typeface="+mn-ea"/>
                </a:rPr>
              </a:br>
              <a:endParaRPr lang="de-DE" altLang="en-US" sz="1400" b="1" dirty="0">
                <a:solidFill>
                  <a:schemeClr val="tx1"/>
                </a:solidFill>
                <a:sym typeface="+mn-ea"/>
              </a:endParaRPr>
            </a:p>
          </p:txBody>
        </p:sp>
        <p:sp>
          <p:nvSpPr>
            <p:cNvPr id="6" name="Rectangle 34"/>
            <p:cNvSpPr/>
            <p:nvPr/>
          </p:nvSpPr>
          <p:spPr>
            <a:xfrm flipV="1">
              <a:off x="1814072" y="3562500"/>
              <a:ext cx="2325277" cy="51632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lIns="251999" tIns="71755" rIns="2159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4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sp>
        <p:nvSpPr>
          <p:cNvPr id="23" name="Text Box 22"/>
          <p:cNvSpPr txBox="1"/>
          <p:nvPr/>
        </p:nvSpPr>
        <p:spPr>
          <a:xfrm>
            <a:off x="3928110" y="2868930"/>
            <a:ext cx="14274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de-DE" altLang="en-US" b="1" dirty="0">
                <a:sym typeface="+mn-ea"/>
              </a:rPr>
              <a:t>Conclusion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3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5. </a:t>
            </a:r>
            <a:r>
              <a:rPr lang="de-DE" dirty="0"/>
              <a:t>F</a:t>
            </a:r>
            <a:r>
              <a:rPr lang="de-DE" altLang="en-US" dirty="0"/>
              <a:t>urther a</a:t>
            </a:r>
            <a:r>
              <a:rPr lang="en-US" dirty="0"/>
              <a:t>pproaches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>
                <a:sym typeface="+mn-ea"/>
              </a:rPr>
              <a:t>Improvement of Loss </a:t>
            </a:r>
            <a:endParaRPr lang="de-DE" altLang="en-US" sz="2000" dirty="0">
              <a:sym typeface="+mn-ea"/>
            </a:endParaRPr>
          </a:p>
        </p:txBody>
      </p:sp>
      <p:sp>
        <p:nvSpPr>
          <p:cNvPr id="9" name="Content Placeholder 3"/>
          <p:cNvSpPr/>
          <p:nvPr/>
        </p:nvSpPr>
        <p:spPr>
          <a:xfrm>
            <a:off x="287655" y="1432560"/>
            <a:ext cx="7748905" cy="5016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de-DE" altLang="en-US"/>
              <a:t>Use centroid information for superface surface modifikation</a:t>
            </a:r>
            <a:endParaRPr lang="de-DE" altLang="en-US" b="1"/>
          </a:p>
          <a:p>
            <a:pPr marL="457200" indent="-457200">
              <a:buAutoNum type="arabicPeriod" startAt="3"/>
            </a:pPr>
            <a:endParaRPr lang="de-DE" altLang="en-US" b="1"/>
          </a:p>
          <a:p>
            <a:pPr marL="457200" indent="-457200">
              <a:buAutoNum type="arabicPeriod" startAt="3"/>
            </a:pPr>
            <a:endParaRPr lang="de-DE" altLang="en-US" b="1"/>
          </a:p>
        </p:txBody>
      </p:sp>
      <p:pic>
        <p:nvPicPr>
          <p:cNvPr id="12" name="Shape 685"/>
          <p:cNvPicPr preferRelativeResize="0"/>
          <p:nvPr/>
        </p:nvPicPr>
        <p:blipFill rotWithShape="1">
          <a:blip r:embed="rId1"/>
          <a:srcRect l="25612" r="28386"/>
          <a:stretch>
            <a:fillRect/>
          </a:stretch>
        </p:blipFill>
        <p:spPr>
          <a:xfrm>
            <a:off x="965835" y="2281555"/>
            <a:ext cx="952500" cy="625475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Rounded Rectangle 13"/>
          <p:cNvSpPr/>
          <p:nvPr/>
        </p:nvSpPr>
        <p:spPr>
          <a:xfrm>
            <a:off x="2142490" y="1933575"/>
            <a:ext cx="5431790" cy="213360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altLang="en-US">
              <a:solidFill>
                <a:schemeClr val="accent2"/>
              </a:solidFill>
            </a:endParaRPr>
          </a:p>
        </p:txBody>
      </p:sp>
      <p:cxnSp>
        <p:nvCxnSpPr>
          <p:cNvPr id="16" name="Straight Arrow Connector 15"/>
          <p:cNvCxnSpPr>
            <a:stCxn id="12" idx="3"/>
          </p:cNvCxnSpPr>
          <p:nvPr/>
        </p:nvCxnSpPr>
        <p:spPr>
          <a:xfrm>
            <a:off x="1918335" y="2594610"/>
            <a:ext cx="681355" cy="8255"/>
          </a:xfrm>
          <a:prstGeom prst="straightConnector1">
            <a:avLst/>
          </a:prstGeom>
          <a:ln w="19050"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7559675" y="2662555"/>
            <a:ext cx="240665" cy="0"/>
          </a:xfrm>
          <a:prstGeom prst="straightConnector1">
            <a:avLst/>
          </a:prstGeom>
          <a:ln w="19050"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hape 694"/>
          <p:cNvCxnSpPr/>
          <p:nvPr/>
        </p:nvCxnSpPr>
        <p:spPr>
          <a:xfrm>
            <a:off x="4966335" y="3549015"/>
            <a:ext cx="226060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28" name="Shape 723"/>
          <p:cNvSpPr txBox="1"/>
          <p:nvPr/>
        </p:nvSpPr>
        <p:spPr>
          <a:xfrm>
            <a:off x="7576820" y="2903220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improved Depth</a:t>
            </a:r>
            <a:endParaRPr lang="de-DE" altLang="en-GB" dirty="0">
              <a:solidFill>
                <a:srgbClr val="CCCCCC"/>
              </a:solidFill>
            </a:endParaRPr>
          </a:p>
        </p:txBody>
      </p:sp>
      <p:sp>
        <p:nvSpPr>
          <p:cNvPr id="25" name="Content Placeholder 3"/>
          <p:cNvSpPr/>
          <p:nvPr/>
        </p:nvSpPr>
        <p:spPr>
          <a:xfrm>
            <a:off x="356235" y="4318635"/>
            <a:ext cx="7748905" cy="5016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457200" indent="-457200">
              <a:buFont typeface="+mj-lt"/>
              <a:buAutoNum type="arabicPeriod" startAt="2"/>
            </a:pPr>
            <a:r>
              <a:rPr lang="de-DE" altLang="en-US"/>
              <a:t>Learn Superpixel with hyperparameter an learning part itself</a:t>
            </a:r>
            <a:endParaRPr lang="de-DE" altLang="en-US" b="1"/>
          </a:p>
          <a:p>
            <a:pPr marL="457200" indent="-457200">
              <a:buAutoNum type="arabicPeriod" startAt="3"/>
            </a:pPr>
            <a:endParaRPr lang="de-DE" altLang="en-US" b="1"/>
          </a:p>
          <a:p>
            <a:pPr marL="457200" indent="-457200">
              <a:buAutoNum type="arabicPeriod" startAt="3"/>
            </a:pPr>
            <a:endParaRPr lang="de-DE" altLang="en-US" b="1"/>
          </a:p>
          <a:p>
            <a:pPr marL="457200" indent="-457200">
              <a:buAutoNum type="arabicPeriod" startAt="3"/>
            </a:pPr>
            <a:endParaRPr lang="de-DE" altLang="en-US" b="1"/>
          </a:p>
          <a:p>
            <a:pPr marL="457200" indent="-457200">
              <a:buAutoNum type="arabicPeriod" startAt="3"/>
            </a:pPr>
            <a:endParaRPr lang="de-DE" altLang="en-US" b="1"/>
          </a:p>
          <a:p>
            <a:pPr marL="457200" indent="-457200">
              <a:buAutoNum type="arabicPeriod" startAt="3"/>
            </a:pPr>
            <a:endParaRPr lang="de-DE" altLang="en-US" b="1"/>
          </a:p>
          <a:p>
            <a:pPr marL="457200" indent="-457200">
              <a:buAutoNum type="arabicPeriod" startAt="3"/>
            </a:pPr>
            <a:endParaRPr lang="de-DE" altLang="en-US" b="1"/>
          </a:p>
        </p:txBody>
      </p:sp>
      <p:pic>
        <p:nvPicPr>
          <p:cNvPr id="29" name="Shape 685"/>
          <p:cNvPicPr preferRelativeResize="0"/>
          <p:nvPr/>
        </p:nvPicPr>
        <p:blipFill rotWithShape="1">
          <a:blip r:embed="rId1"/>
          <a:srcRect l="25612" r="28386"/>
          <a:stretch>
            <a:fillRect/>
          </a:stretch>
        </p:blipFill>
        <p:spPr>
          <a:xfrm>
            <a:off x="962660" y="5095875"/>
            <a:ext cx="952500" cy="6254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" name="Shape 694"/>
          <p:cNvCxnSpPr/>
          <p:nvPr/>
        </p:nvCxnSpPr>
        <p:spPr>
          <a:xfrm>
            <a:off x="1900555" y="5408295"/>
            <a:ext cx="52006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1" name="Rounded Rectangle 30"/>
          <p:cNvSpPr/>
          <p:nvPr/>
        </p:nvSpPr>
        <p:spPr>
          <a:xfrm>
            <a:off x="2411095" y="4820920"/>
            <a:ext cx="4752340" cy="12103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  <a:p>
            <a:pPr algn="ctr"/>
            <a:endParaRPr lang="en-US"/>
          </a:p>
          <a:p>
            <a:pPr algn="ctr"/>
            <a:endParaRPr lang="en-US"/>
          </a:p>
          <a:p>
            <a:pPr algn="ctr"/>
            <a:r>
              <a:rPr lang="en-US"/>
              <a:t>Superpixel Sampling Network (SSN)</a:t>
            </a:r>
            <a:endParaRPr lang="en-US"/>
          </a:p>
        </p:txBody>
      </p:sp>
      <p:sp>
        <p:nvSpPr>
          <p:cNvPr id="32" name="Rounded Rectangle 31"/>
          <p:cNvSpPr/>
          <p:nvPr/>
        </p:nvSpPr>
        <p:spPr>
          <a:xfrm>
            <a:off x="2868295" y="5149850"/>
            <a:ext cx="1800225" cy="552450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altLang="en-US"/>
              <a:t>Deep Network</a:t>
            </a:r>
            <a:endParaRPr lang="de-DE" altLang="en-US"/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2411095" y="5426075"/>
            <a:ext cx="457200" cy="0"/>
          </a:xfrm>
          <a:prstGeom prst="straightConnector1">
            <a:avLst/>
          </a:prstGeom>
          <a:ln w="19050"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Rounded Rectangle 33"/>
          <p:cNvSpPr/>
          <p:nvPr/>
        </p:nvSpPr>
        <p:spPr>
          <a:xfrm>
            <a:off x="5139055" y="5139690"/>
            <a:ext cx="1800225" cy="53594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altLang="en-US"/>
              <a:t>differentiable SLIC</a:t>
            </a:r>
            <a:endParaRPr lang="de-DE" altLang="en-US"/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4668520" y="5407660"/>
            <a:ext cx="457200" cy="0"/>
          </a:xfrm>
          <a:prstGeom prst="straightConnector1">
            <a:avLst/>
          </a:prstGeom>
          <a:ln w="19050"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6939280" y="5426075"/>
            <a:ext cx="240665" cy="0"/>
          </a:xfrm>
          <a:prstGeom prst="straightConnector1">
            <a:avLst/>
          </a:prstGeom>
          <a:ln w="19050"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7" name="Picture 3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0340" y="5095875"/>
            <a:ext cx="934085" cy="611505"/>
          </a:xfrm>
          <a:prstGeom prst="rect">
            <a:avLst/>
          </a:prstGeom>
        </p:spPr>
      </p:pic>
      <p:cxnSp>
        <p:nvCxnSpPr>
          <p:cNvPr id="38" name="Shape 694"/>
          <p:cNvCxnSpPr>
            <a:endCxn id="37" idx="1"/>
          </p:cNvCxnSpPr>
          <p:nvPr/>
        </p:nvCxnSpPr>
        <p:spPr>
          <a:xfrm flipV="1">
            <a:off x="7179945" y="5473700"/>
            <a:ext cx="620395" cy="6985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9" name="Shape 723"/>
          <p:cNvSpPr txBox="1"/>
          <p:nvPr/>
        </p:nvSpPr>
        <p:spPr>
          <a:xfrm>
            <a:off x="754380" y="5789295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RGB</a:t>
            </a:r>
            <a:endParaRPr lang="de-DE" altLang="en-GB" dirty="0">
              <a:solidFill>
                <a:srgbClr val="CCCCCC"/>
              </a:solidFill>
            </a:endParaRPr>
          </a:p>
        </p:txBody>
      </p:sp>
      <p:sp>
        <p:nvSpPr>
          <p:cNvPr id="40" name="Shape 723"/>
          <p:cNvSpPr txBox="1"/>
          <p:nvPr/>
        </p:nvSpPr>
        <p:spPr>
          <a:xfrm>
            <a:off x="7573645" y="5717540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improved superpixel</a:t>
            </a:r>
            <a:endParaRPr lang="de-DE" altLang="en-GB" dirty="0">
              <a:solidFill>
                <a:srgbClr val="CCCCCC"/>
              </a:solidFill>
            </a:endParaRPr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3"/>
          <a:srcRect t="7479"/>
          <a:stretch>
            <a:fillRect/>
          </a:stretch>
        </p:blipFill>
        <p:spPr>
          <a:xfrm>
            <a:off x="5207000" y="3065145"/>
            <a:ext cx="2298065" cy="84709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0340" y="2259965"/>
            <a:ext cx="1202055" cy="805180"/>
          </a:xfrm>
          <a:prstGeom prst="rect">
            <a:avLst/>
          </a:prstGeom>
        </p:spPr>
      </p:pic>
      <p:sp>
        <p:nvSpPr>
          <p:cNvPr id="687" name="Shape 687"/>
          <p:cNvSpPr/>
          <p:nvPr/>
        </p:nvSpPr>
        <p:spPr>
          <a:xfrm rot="16200000">
            <a:off x="2684500" y="2070317"/>
            <a:ext cx="1068200" cy="1126975"/>
          </a:xfrm>
          <a:prstGeom prst="flowChartCollate">
            <a:avLst/>
          </a:prstGeom>
          <a:noFill/>
          <a:ln w="38100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cxnSp>
        <p:nvCxnSpPr>
          <p:cNvPr id="44" name="Straight Connector 43"/>
          <p:cNvCxnSpPr/>
          <p:nvPr/>
        </p:nvCxnSpPr>
        <p:spPr>
          <a:xfrm rot="5400000" flipV="1">
            <a:off x="2665730" y="2085340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5" name="Cube 44"/>
          <p:cNvSpPr/>
          <p:nvPr/>
        </p:nvSpPr>
        <p:spPr>
          <a:xfrm>
            <a:off x="4264660" y="1953260"/>
            <a:ext cx="403860" cy="930910"/>
          </a:xfrm>
          <a:prstGeom prst="cube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hape 694"/>
          <p:cNvCxnSpPr/>
          <p:nvPr/>
        </p:nvCxnSpPr>
        <p:spPr>
          <a:xfrm>
            <a:off x="3782060" y="2606675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47" name="Text Box 46"/>
          <p:cNvSpPr txBox="1"/>
          <p:nvPr/>
        </p:nvSpPr>
        <p:spPr>
          <a:xfrm>
            <a:off x="5165725" y="2456180"/>
            <a:ext cx="260794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de-DE" altLang="en-US">
                <a:solidFill>
                  <a:schemeClr val="accent2"/>
                </a:solidFill>
                <a:sym typeface="+mn-ea"/>
              </a:rPr>
              <a:t>Centroid Normal </a:t>
            </a:r>
            <a:endParaRPr lang="de-DE" altLang="en-US">
              <a:solidFill>
                <a:schemeClr val="accent2"/>
              </a:solidFill>
              <a:sym typeface="+mn-ea"/>
            </a:endParaRPr>
          </a:p>
          <a:p>
            <a:pPr algn="ctr"/>
            <a:r>
              <a:rPr lang="de-DE" altLang="en-US">
                <a:solidFill>
                  <a:schemeClr val="accent2"/>
                </a:solidFill>
                <a:sym typeface="+mn-ea"/>
              </a:rPr>
              <a:t>Averaging</a:t>
            </a:r>
            <a:endParaRPr lang="en-US"/>
          </a:p>
        </p:txBody>
      </p:sp>
      <p:cxnSp>
        <p:nvCxnSpPr>
          <p:cNvPr id="49" name="Straight Connector 48"/>
          <p:cNvCxnSpPr/>
          <p:nvPr/>
        </p:nvCxnSpPr>
        <p:spPr>
          <a:xfrm rot="5400000">
            <a:off x="2105660" y="2602865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rot="5400000" flipH="1" flipV="1">
            <a:off x="2658110" y="258635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1" name="Shape 694"/>
          <p:cNvCxnSpPr>
            <a:endCxn id="56" idx="0"/>
          </p:cNvCxnSpPr>
          <p:nvPr/>
        </p:nvCxnSpPr>
        <p:spPr>
          <a:xfrm>
            <a:off x="4426585" y="2907030"/>
            <a:ext cx="0" cy="19431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55" name="Picture 5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660" y="3221355"/>
            <a:ext cx="934085" cy="611505"/>
          </a:xfrm>
          <a:prstGeom prst="rect">
            <a:avLst/>
          </a:prstGeom>
        </p:spPr>
      </p:pic>
      <p:sp>
        <p:nvSpPr>
          <p:cNvPr id="56" name="Rounded Rectangle 55"/>
          <p:cNvSpPr/>
          <p:nvPr/>
        </p:nvSpPr>
        <p:spPr>
          <a:xfrm>
            <a:off x="3886200" y="3101340"/>
            <a:ext cx="1080135" cy="895985"/>
          </a:xfrm>
          <a:prstGeom prst="roundRect">
            <a:avLst/>
          </a:prstGeom>
          <a:solidFill>
            <a:srgbClr val="E950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altLang="en-US" dirty="0"/>
              <a:t>SP-Pooling Layer</a:t>
            </a:r>
            <a:endParaRPr lang="de-DE" altLang="en-US" dirty="0"/>
          </a:p>
        </p:txBody>
      </p:sp>
      <p:cxnSp>
        <p:nvCxnSpPr>
          <p:cNvPr id="13" name="Shape 694"/>
          <p:cNvCxnSpPr>
            <a:endCxn id="56" idx="1"/>
          </p:cNvCxnSpPr>
          <p:nvPr/>
        </p:nvCxnSpPr>
        <p:spPr>
          <a:xfrm>
            <a:off x="2142490" y="3549650"/>
            <a:ext cx="1743710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58" name="Shape 723"/>
          <p:cNvSpPr txBox="1"/>
          <p:nvPr/>
        </p:nvSpPr>
        <p:spPr>
          <a:xfrm>
            <a:off x="754380" y="2831465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RGB</a:t>
            </a:r>
            <a:endParaRPr lang="de-DE" altLang="en-GB" dirty="0">
              <a:solidFill>
                <a:srgbClr val="CCCCCC"/>
              </a:solidFill>
            </a:endParaRPr>
          </a:p>
        </p:txBody>
      </p:sp>
      <p:sp>
        <p:nvSpPr>
          <p:cNvPr id="59" name="Shape 723"/>
          <p:cNvSpPr txBox="1"/>
          <p:nvPr/>
        </p:nvSpPr>
        <p:spPr>
          <a:xfrm>
            <a:off x="739140" y="3832860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Superpixel</a:t>
            </a:r>
            <a:endParaRPr lang="de-DE" altLang="en-GB" dirty="0">
              <a:solidFill>
                <a:srgbClr val="CCCCCC"/>
              </a:solidFill>
            </a:endParaRPr>
          </a:p>
        </p:txBody>
      </p:sp>
      <p:cxnSp>
        <p:nvCxnSpPr>
          <p:cNvPr id="60" name="Straight Arrow Connector 59"/>
          <p:cNvCxnSpPr/>
          <p:nvPr/>
        </p:nvCxnSpPr>
        <p:spPr>
          <a:xfrm>
            <a:off x="1915160" y="3541395"/>
            <a:ext cx="212090" cy="0"/>
          </a:xfrm>
          <a:prstGeom prst="straightConnector1">
            <a:avLst/>
          </a:prstGeom>
          <a:ln w="19050"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  <p:bldP spid="14" grpId="0" bldLvl="0" animBg="1"/>
      <p:bldP spid="28" grpId="0"/>
      <p:bldP spid="28" grpId="1"/>
      <p:bldP spid="28" grpId="2"/>
      <p:bldP spid="28" grpId="3"/>
      <p:bldP spid="25" grpId="0" bldLvl="0" animBg="1"/>
      <p:bldP spid="31" grpId="0" bldLvl="0" animBg="1"/>
      <p:bldP spid="32" grpId="0" bldLvl="0" animBg="1"/>
      <p:bldP spid="34" grpId="0" bldLvl="0" animBg="1"/>
      <p:bldP spid="39" grpId="0"/>
      <p:bldP spid="39" grpId="1"/>
      <p:bldP spid="39" grpId="2"/>
      <p:bldP spid="39" grpId="3"/>
      <p:bldP spid="40" grpId="0"/>
      <p:bldP spid="40" grpId="1"/>
      <p:bldP spid="40" grpId="2"/>
      <p:bldP spid="40" grpId="3"/>
      <p:bldP spid="687" grpId="0" animBg="1"/>
      <p:bldP spid="687" grpId="1" animBg="1"/>
      <p:bldP spid="687" grpId="2" animBg="1"/>
      <p:bldP spid="687" grpId="3" animBg="1"/>
      <p:bldP spid="687" grpId="4" animBg="1"/>
      <p:bldP spid="687" grpId="5" bldLvl="0" animBg="1"/>
      <p:bldP spid="45" grpId="0" bldLvl="0" animBg="1"/>
      <p:bldP spid="47" grpId="0"/>
      <p:bldP spid="56" grpId="0" bldLvl="0" animBg="1"/>
      <p:bldP spid="58" grpId="0"/>
      <p:bldP spid="58" grpId="1"/>
      <p:bldP spid="58" grpId="2"/>
      <p:bldP spid="58" grpId="3"/>
      <p:bldP spid="59" grpId="0"/>
      <p:bldP spid="59" grpId="1"/>
      <p:bldP spid="59" grpId="2"/>
      <p:bldP spid="59" grpId="3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6. </a:t>
            </a:r>
            <a:r>
              <a:rPr lang="en-US" dirty="0"/>
              <a:t>Review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60045" y="1619885"/>
            <a:ext cx="6653530" cy="4479925"/>
          </a:xfrm>
        </p:spPr>
        <p:txBody>
          <a:bodyPr/>
          <a:lstStyle/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>
                <a:solidFill>
                  <a:schemeClr val="tx1"/>
                </a:solidFill>
              </a:rPr>
              <a:t>Understanding the </a:t>
            </a:r>
            <a:r>
              <a:rPr lang="de-DE" u="sng">
                <a:solidFill>
                  <a:schemeClr val="tx1"/>
                </a:solidFill>
              </a:rPr>
              <a:t>literature </a:t>
            </a:r>
            <a:r>
              <a:rPr lang="de-DE">
                <a:solidFill>
                  <a:schemeClr val="tx1"/>
                </a:solidFill>
              </a:rPr>
              <a:t>and getting acquainted with a deep learning library (PyTorch)</a:t>
            </a:r>
            <a:endParaRPr lang="de-DE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>
                <a:solidFill>
                  <a:schemeClr val="tx1"/>
                </a:solidFill>
              </a:rPr>
              <a:t>Prepare the </a:t>
            </a:r>
            <a:r>
              <a:rPr lang="de-DE" u="sng">
                <a:solidFill>
                  <a:schemeClr val="tx1"/>
                </a:solidFill>
              </a:rPr>
              <a:t>dataset</a:t>
            </a:r>
            <a:r>
              <a:rPr lang="de-DE">
                <a:solidFill>
                  <a:schemeClr val="tx1"/>
                </a:solidFill>
              </a:rPr>
              <a:t> and run</a:t>
            </a:r>
            <a:r>
              <a:rPr lang="de-DE">
                <a:sym typeface="+mn-ea"/>
              </a:rPr>
              <a:t> </a:t>
            </a:r>
            <a:r>
              <a:rPr lang="de-DE" u="sng">
                <a:sym typeface="+mn-ea"/>
              </a:rPr>
              <a:t>baseline</a:t>
            </a:r>
            <a:endParaRPr lang="de-DE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>
                <a:solidFill>
                  <a:schemeClr val="tx1"/>
                </a:solidFill>
              </a:rPr>
              <a:t>Choose perfered </a:t>
            </a:r>
            <a:r>
              <a:rPr lang="de-DE" u="sng">
                <a:solidFill>
                  <a:schemeClr val="tx1"/>
                </a:solidFill>
              </a:rPr>
              <a:t>superpixel </a:t>
            </a:r>
            <a:r>
              <a:rPr lang="de-DE">
                <a:solidFill>
                  <a:schemeClr val="tx1"/>
                </a:solidFill>
              </a:rPr>
              <a:t>generation algorithm and generate new dataset</a:t>
            </a:r>
            <a:endParaRPr lang="de-DE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>
                <a:solidFill>
                  <a:schemeClr val="tx1"/>
                </a:solidFill>
              </a:rPr>
              <a:t>create new </a:t>
            </a:r>
            <a:r>
              <a:rPr lang="de-DE" u="sng">
                <a:solidFill>
                  <a:schemeClr val="tx1"/>
                </a:solidFill>
              </a:rPr>
              <a:t>loss functions</a:t>
            </a:r>
            <a:endParaRPr lang="de-DE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>
                <a:solidFill>
                  <a:schemeClr val="tx1"/>
                </a:solidFill>
              </a:rPr>
              <a:t>train the network to estimate the </a:t>
            </a:r>
            <a:r>
              <a:rPr lang="de-DE" u="sng">
                <a:solidFill>
                  <a:schemeClr val="tx1"/>
                </a:solidFill>
              </a:rPr>
              <a:t>normal coefficients</a:t>
            </a:r>
            <a:r>
              <a:rPr lang="de-DE">
                <a:solidFill>
                  <a:schemeClr val="tx1"/>
                </a:solidFill>
              </a:rPr>
              <a:t> </a:t>
            </a:r>
            <a:endParaRPr lang="de-DE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>
                <a:solidFill>
                  <a:schemeClr val="tx1"/>
                </a:solidFill>
              </a:rPr>
              <a:t>Evaluate the result on </a:t>
            </a:r>
            <a:r>
              <a:rPr lang="de-DE" u="sng">
                <a:solidFill>
                  <a:schemeClr val="tx1"/>
                </a:solidFill>
              </a:rPr>
              <a:t>public benchmark datasets</a:t>
            </a:r>
            <a:endParaRPr lang="de-DE" u="sng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 u="sng">
                <a:solidFill>
                  <a:schemeClr val="tx1"/>
                </a:solidFill>
              </a:rPr>
              <a:t>beat </a:t>
            </a:r>
            <a:r>
              <a:rPr lang="de-DE">
                <a:solidFill>
                  <a:schemeClr val="tx1"/>
                </a:solidFill>
              </a:rPr>
              <a:t>current network error score</a:t>
            </a:r>
            <a:endParaRPr lang="de-DE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>
                <a:solidFill>
                  <a:schemeClr val="tx1"/>
                </a:solidFill>
              </a:rPr>
              <a:t>Writing of a </a:t>
            </a:r>
            <a:r>
              <a:rPr lang="de-DE" u="sng">
                <a:solidFill>
                  <a:schemeClr val="tx1"/>
                </a:solidFill>
              </a:rPr>
              <a:t>report</a:t>
            </a:r>
            <a:endParaRPr lang="de-DE" u="sng">
              <a:solidFill>
                <a:schemeClr val="tx1"/>
              </a:solidFill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7334250" y="1756410"/>
            <a:ext cx="136652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b="1">
                <a:solidFill>
                  <a:srgbClr val="92D050"/>
                </a:solidFill>
                <a:cs typeface="Arial" panose="020B0604020202090204" pitchFamily="34" charset="0"/>
              </a:rPr>
              <a:t>√</a:t>
            </a:r>
            <a:endParaRPr lang="en-US" sz="2000" b="1">
              <a:solidFill>
                <a:srgbClr val="92D050"/>
              </a:solidFill>
              <a:cs typeface="Arial" panose="020B0604020202090204" pitchFamily="34" charset="0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7317740" y="2529205"/>
            <a:ext cx="136652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b="1">
                <a:solidFill>
                  <a:srgbClr val="92D050"/>
                </a:solidFill>
                <a:cs typeface="Arial" panose="020B0604020202090204" pitchFamily="34" charset="0"/>
              </a:rPr>
              <a:t>√</a:t>
            </a:r>
            <a:endParaRPr lang="en-US" sz="2000" b="1">
              <a:solidFill>
                <a:srgbClr val="92D050"/>
              </a:solidFill>
              <a:cs typeface="Arial" panose="020B0604020202090204" pitchFamily="34" charset="0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7356475" y="3030220"/>
            <a:ext cx="136652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b="1">
                <a:solidFill>
                  <a:srgbClr val="92D050"/>
                </a:solidFill>
                <a:cs typeface="Arial" panose="020B0604020202090204" pitchFamily="34" charset="0"/>
              </a:rPr>
              <a:t>√</a:t>
            </a:r>
            <a:endParaRPr lang="en-US" sz="2000" b="1">
              <a:solidFill>
                <a:srgbClr val="92D050"/>
              </a:solidFill>
              <a:cs typeface="Arial" panose="020B0604020202090204" pitchFamily="34" charset="0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7317740" y="3660140"/>
            <a:ext cx="136652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b="1">
                <a:solidFill>
                  <a:srgbClr val="92D050"/>
                </a:solidFill>
                <a:cs typeface="Arial" panose="020B0604020202090204" pitchFamily="34" charset="0"/>
              </a:rPr>
              <a:t>√</a:t>
            </a:r>
            <a:endParaRPr lang="en-US" sz="2000" b="1">
              <a:solidFill>
                <a:srgbClr val="92D050"/>
              </a:solidFill>
              <a:cs typeface="Arial" panose="020B0604020202090204" pitchFamily="34" charset="0"/>
            </a:endParaRPr>
          </a:p>
        </p:txBody>
      </p:sp>
      <p:sp>
        <p:nvSpPr>
          <p:cNvPr id="11" name="Text Box 10"/>
          <p:cNvSpPr txBox="1"/>
          <p:nvPr/>
        </p:nvSpPr>
        <p:spPr>
          <a:xfrm>
            <a:off x="7284720" y="5167630"/>
            <a:ext cx="449580" cy="6451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3600" b="1">
                <a:solidFill>
                  <a:srgbClr val="E9503E"/>
                </a:solidFill>
              </a:rPr>
              <a:t>×</a:t>
            </a:r>
            <a:endParaRPr lang="en-US" sz="3600" b="1">
              <a:solidFill>
                <a:srgbClr val="E9503E"/>
              </a:solidFill>
            </a:endParaRPr>
          </a:p>
        </p:txBody>
      </p:sp>
      <p:sp>
        <p:nvSpPr>
          <p:cNvPr id="13" name="Text Box 12"/>
          <p:cNvSpPr txBox="1"/>
          <p:nvPr/>
        </p:nvSpPr>
        <p:spPr>
          <a:xfrm>
            <a:off x="7338060" y="4813300"/>
            <a:ext cx="34290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b="1">
                <a:solidFill>
                  <a:srgbClr val="92D050"/>
                </a:solidFill>
                <a:cs typeface="Arial" panose="020B0604020202090204" pitchFamily="34" charset="0"/>
              </a:rPr>
              <a:t>√</a:t>
            </a:r>
            <a:endParaRPr lang="en-US" sz="2000" b="1">
              <a:solidFill>
                <a:srgbClr val="92D050"/>
              </a:solidFill>
              <a:cs typeface="Arial" panose="020B0604020202090204" pitchFamily="34" charset="0"/>
            </a:endParaRPr>
          </a:p>
        </p:txBody>
      </p:sp>
      <p:sp>
        <p:nvSpPr>
          <p:cNvPr id="14" name="Inhaltsplatzhalter 2"/>
          <p:cNvSpPr>
            <a:spLocks noGrp="1"/>
          </p:cNvSpPr>
          <p:nvPr/>
        </p:nvSpPr>
        <p:spPr>
          <a:xfrm>
            <a:off x="7388860" y="5076190"/>
            <a:ext cx="361950" cy="5905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Arial" panose="020B0604020202090204" pitchFamily="34" charset="0"/>
            </a:pP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7312025" y="4330065"/>
            <a:ext cx="136652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b="1">
                <a:solidFill>
                  <a:srgbClr val="92D050"/>
                </a:solidFill>
                <a:cs typeface="Arial" panose="020B0604020202090204" pitchFamily="34" charset="0"/>
              </a:rPr>
              <a:t>√</a:t>
            </a:r>
            <a:endParaRPr lang="en-US" sz="2000" b="1">
              <a:solidFill>
                <a:srgbClr val="92D050"/>
              </a:solidFill>
              <a:cs typeface="Arial" panose="020B0604020202090204" pitchFamily="34" charset="0"/>
            </a:endParaRPr>
          </a:p>
        </p:txBody>
      </p:sp>
      <p:sp>
        <p:nvSpPr>
          <p:cNvPr id="9" name="Text Box 8"/>
          <p:cNvSpPr txBox="1"/>
          <p:nvPr/>
        </p:nvSpPr>
        <p:spPr>
          <a:xfrm>
            <a:off x="7312025" y="5532120"/>
            <a:ext cx="449580" cy="6451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3600" b="1">
                <a:solidFill>
                  <a:srgbClr val="E9503E"/>
                </a:solidFill>
              </a:rPr>
              <a:t>×</a:t>
            </a:r>
            <a:endParaRPr lang="en-US" sz="3600" b="1">
              <a:solidFill>
                <a:srgbClr val="E9503E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11" grpId="0"/>
      <p:bldP spid="13" grpId="0"/>
      <p:bldP spid="14" grpId="0" bldLvl="0" animBg="1"/>
      <p:bldP spid="8" grpId="0"/>
      <p:bldP spid="9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en-US"/>
              <a:t>Literature</a:t>
            </a:r>
            <a:endParaRPr lang="de-DE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" y="1619885"/>
            <a:ext cx="8449945" cy="4479925"/>
          </a:xfrm>
        </p:spPr>
        <p:txBody>
          <a:bodyPr/>
          <a:lstStyle/>
          <a:p>
            <a:r>
              <a:rPr lang="de-DE" altLang="en-US" sz="1000"/>
              <a:t>[1] </a:t>
            </a:r>
            <a:r>
              <a:rPr lang="en-US" sz="1000"/>
              <a:t>D Eigen, C Puhrsch, and R Fergus. Depth map prediction from a single image using a multi-scale deep network.In Advances in Neural Information Processing Systems, 2014.</a:t>
            </a:r>
            <a:endParaRPr lang="en-US" sz="1000"/>
          </a:p>
          <a:p>
            <a:r>
              <a:rPr lang="de-DE" altLang="en-US" sz="1000"/>
              <a:t>[2] </a:t>
            </a:r>
            <a:r>
              <a:rPr lang="en-US" sz="1000"/>
              <a:t>A. Geiger, P. Lenz and R. Urtasun, "Are we ready for autonomous driving? The KITTI vision benchmark suite," 2012 IEEE Conference on Computer Vision and Pattern Recognition, Providence, RI, 2012, pp. 3354-3361.</a:t>
            </a:r>
            <a:endParaRPr lang="en-US" sz="1000"/>
          </a:p>
          <a:p>
            <a:r>
              <a:rPr lang="de-DE" altLang="en-US" sz="1000"/>
              <a:t>[3] </a:t>
            </a:r>
            <a:r>
              <a:rPr lang="en-US" sz="1000"/>
              <a:t>Tinghui Zhou, Matthew Brown, Noah Snavely, David Lowe</a:t>
            </a:r>
            <a:r>
              <a:rPr lang="de-DE" altLang="en-US" sz="1000"/>
              <a:t>, “Unsupervised Learning of Depth and Ego-Motion” from Video  i</a:t>
            </a:r>
            <a:r>
              <a:rPr lang="en-US" sz="1000"/>
              <a:t>n CVPR 2017</a:t>
            </a:r>
            <a:endParaRPr lang="en-US" sz="1000"/>
          </a:p>
          <a:p>
            <a:r>
              <a:rPr lang="de-DE" altLang="en-US" sz="1000"/>
              <a:t>[4] D. Stutz, A. Hermans, B.Leibe, </a:t>
            </a:r>
            <a:r>
              <a:rPr lang="en-US" sz="1000"/>
              <a:t>Superpixels: An Evaluation of the State-of-the-Art</a:t>
            </a:r>
            <a:endParaRPr lang="en-US" sz="1000"/>
          </a:p>
          <a:p>
            <a:r>
              <a:rPr lang="de-DE" altLang="en-US" sz="1000"/>
              <a:t>[5] </a:t>
            </a:r>
            <a:r>
              <a:rPr lang="en-US" sz="1000"/>
              <a:t>Murong Wang, Xiabi Liu, Yixuan Gao, Xiao Ma, Nouman Q. Soomro, Superpixel segmentation: A benchmark, Signal Processing: Imag</a:t>
            </a:r>
            <a:r>
              <a:rPr lang="de-DE" altLang="en-US" sz="1000"/>
              <a:t>e </a:t>
            </a:r>
            <a:r>
              <a:rPr lang="en-US" sz="1000"/>
              <a:t>Communication, Volume 56, 2017, Pages 28-39,</a:t>
            </a:r>
            <a:endParaRPr lang="en-US" sz="1000"/>
          </a:p>
          <a:p>
            <a:r>
              <a:rPr lang="de-DE" altLang="en-US" sz="1000"/>
              <a:t>[6] </a:t>
            </a:r>
            <a:r>
              <a:rPr lang="en-US" sz="1000"/>
              <a:t>Junyuan Xie and Ross Girshick and Ali Farhadi</a:t>
            </a:r>
            <a:r>
              <a:rPr lang="de-DE" altLang="en-US" sz="1000"/>
              <a:t>, Deep3D: Fully Automatic 2D-to-3D Video Conversion with Deep Convolutional Neural Networks, 2016</a:t>
            </a:r>
            <a:endParaRPr lang="de-DE" altLang="en-US" sz="1000"/>
          </a:p>
          <a:p>
            <a:r>
              <a:rPr lang="de-DE" altLang="en-US" sz="1000"/>
              <a:t>[7] Ravi Garg and Vijay Kumar BG and Gustavo Carneiro and Ian Reid, Unsupervised CNN for Single View Depth Estimation: Geometry to the Rescue, 2016</a:t>
            </a:r>
            <a:endParaRPr lang="de-DE" altLang="en-US" sz="1000"/>
          </a:p>
          <a:p>
            <a:r>
              <a:rPr lang="de-DE" altLang="en-US" sz="1000"/>
              <a:t>[8] Clément Godard and Oisin Mac Aodha and Gabriel J. Brostow, Unsupervised Monocular Depth Estimation with Left-Right Consistency, 2016</a:t>
            </a:r>
            <a:endParaRPr lang="de-DE" altLang="en-US" sz="1000"/>
          </a:p>
          <a:p>
            <a:r>
              <a:rPr lang="de-DE" altLang="en-US" sz="1000"/>
              <a:t>[9]  Clement Godard and Oisin Mac Aodha and Michael Firman and Gabriel J. Brostow, Digging into Self-Supervised Monocular Depth Prediction, 2019</a:t>
            </a:r>
            <a:endParaRPr lang="de-DE" altLang="en-US" sz="100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7. Backup Slides</a:t>
            </a:r>
            <a:endParaRPr lang="de-DE" alt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60000" y="1620000"/>
            <a:ext cx="8532480" cy="4479943"/>
          </a:xfrm>
        </p:spPr>
        <p:txBody>
          <a:bodyPr/>
          <a:lstStyle/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Net Detail View</a:t>
            </a:r>
            <a:endParaRPr lang="de-DE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Superpixel Benchmark Paramter</a:t>
            </a:r>
            <a:endParaRPr lang="de-DE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Error Metrics</a:t>
            </a:r>
            <a:endParaRPr lang="de-DE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>
                <a:sym typeface="+mn-ea"/>
              </a:rPr>
              <a:t>2. </a:t>
            </a:r>
            <a:r>
              <a:rPr lang="en-US" dirty="0">
                <a:sym typeface="+mn-ea"/>
              </a:rPr>
              <a:t>Architecture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Dataset:</a:t>
            </a:r>
            <a:r>
              <a:rPr lang="de-DE" altLang="en-US" dirty="0"/>
              <a:t> </a:t>
            </a:r>
            <a:r>
              <a:rPr lang="de-DE" altLang="en-US" sz="2000" dirty="0"/>
              <a:t>KITTI Dataset and Eigensplit</a:t>
            </a:r>
            <a:endParaRPr lang="de-DE" altLang="en-US" sz="20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516505" y="2124710"/>
            <a:ext cx="3084830" cy="23031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1" name="Shape 790"/>
          <p:cNvPicPr preferRelativeResize="0"/>
          <p:nvPr/>
        </p:nvPicPr>
        <p:blipFill>
          <a:blip r:embed="rId2"/>
          <a:srcRect r="29813"/>
          <a:stretch>
            <a:fillRect/>
          </a:stretch>
        </p:blipFill>
        <p:spPr>
          <a:xfrm>
            <a:off x="5544820" y="3187700"/>
            <a:ext cx="3362325" cy="150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Shape 791"/>
          <p:cNvPicPr preferRelativeResize="0"/>
          <p:nvPr/>
        </p:nvPicPr>
        <p:blipFill>
          <a:blip r:embed="rId3"/>
          <a:srcRect r="37608"/>
          <a:stretch>
            <a:fillRect/>
          </a:stretch>
        </p:blipFill>
        <p:spPr>
          <a:xfrm>
            <a:off x="5544820" y="1475105"/>
            <a:ext cx="3364865" cy="162814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Rounded Rectangle 22"/>
          <p:cNvSpPr/>
          <p:nvPr/>
        </p:nvSpPr>
        <p:spPr>
          <a:xfrm>
            <a:off x="279400" y="2329180"/>
            <a:ext cx="2236470" cy="978535"/>
          </a:xfrm>
          <a:prstGeom prst="roundRect">
            <a:avLst>
              <a:gd name="adj" fmla="val 1232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altLang="en-US" sz="1400">
                <a:solidFill>
                  <a:schemeClr val="tx1"/>
                </a:solidFill>
                <a:sym typeface="+mn-ea"/>
              </a:rPr>
              <a:t>2 </a:t>
            </a:r>
            <a:r>
              <a:rPr lang="en-US" sz="1400">
                <a:solidFill>
                  <a:schemeClr val="tx1"/>
                </a:solidFill>
                <a:sym typeface="+mn-ea"/>
              </a:rPr>
              <a:t>high - resolution color and grayscale video cameras</a:t>
            </a:r>
            <a:endParaRPr lang="en-US" sz="1400">
              <a:solidFill>
                <a:schemeClr val="tx1"/>
              </a:solidFill>
              <a:sym typeface="+mn-ea"/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279400" y="3571875"/>
            <a:ext cx="1563370" cy="565150"/>
          </a:xfrm>
          <a:prstGeom prst="roundRect">
            <a:avLst>
              <a:gd name="adj" fmla="val 129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sz="1400">
                <a:solidFill>
                  <a:schemeClr val="tx1"/>
                </a:solidFill>
                <a:sym typeface="+mn-ea"/>
              </a:rPr>
              <a:t>Velodyne laser scanner</a:t>
            </a:r>
            <a:endParaRPr sz="1400">
              <a:solidFill>
                <a:schemeClr val="tx1"/>
              </a:solidFill>
              <a:sym typeface="+mn-ea"/>
            </a:endParaRPr>
          </a:p>
        </p:txBody>
      </p:sp>
      <p:sp>
        <p:nvSpPr>
          <p:cNvPr id="26" name="Text Box 25"/>
          <p:cNvSpPr txBox="1"/>
          <p:nvPr/>
        </p:nvSpPr>
        <p:spPr>
          <a:xfrm>
            <a:off x="302895" y="5149850"/>
            <a:ext cx="8837930" cy="1568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altLang="en-US" sz="1600"/>
              <a:t>Subset of KITTI proposed by Eigen in 2014 [1] and modified bei ZHOU in 2017 [3]</a:t>
            </a:r>
            <a:endParaRPr lang="de-DE" altLang="en-US" sz="1600"/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 sz="1600">
                <a:sym typeface="+mn-ea"/>
              </a:rPr>
              <a:t>uses </a:t>
            </a:r>
            <a:r>
              <a:rPr lang="de-DE" altLang="en-US" sz="1600" b="1">
                <a:sym typeface="+mn-ea"/>
              </a:rPr>
              <a:t>39</a:t>
            </a:r>
            <a:r>
              <a:rPr lang="en-US" sz="1600" b="1">
                <a:sym typeface="+mn-ea"/>
              </a:rPr>
              <a:t>.6K training images</a:t>
            </a:r>
            <a:r>
              <a:rPr lang="en-US" sz="1600">
                <a:sym typeface="+mn-ea"/>
              </a:rPr>
              <a:t>, </a:t>
            </a:r>
            <a:r>
              <a:rPr lang="de-DE" altLang="en-US" sz="1600" b="1">
                <a:sym typeface="+mn-ea"/>
              </a:rPr>
              <a:t>4424 </a:t>
            </a:r>
            <a:r>
              <a:rPr lang="en-US" sz="1600" b="1">
                <a:sym typeface="+mn-ea"/>
              </a:rPr>
              <a:t>validation images</a:t>
            </a:r>
            <a:r>
              <a:rPr lang="de-DE" altLang="en-US" sz="1600">
                <a:sym typeface="+mn-ea"/>
              </a:rPr>
              <a:t>,</a:t>
            </a:r>
            <a:br>
              <a:rPr lang="de-DE" altLang="en-US" sz="1600">
                <a:sym typeface="+mn-ea"/>
              </a:rPr>
            </a:br>
            <a:r>
              <a:rPr lang="en-US" sz="1600">
                <a:sym typeface="+mn-ea"/>
              </a:rPr>
              <a:t>and </a:t>
            </a:r>
            <a:r>
              <a:rPr lang="de-DE" altLang="en-US" sz="1600" b="1">
                <a:sym typeface="+mn-ea"/>
              </a:rPr>
              <a:t>1000 </a:t>
            </a:r>
            <a:r>
              <a:rPr lang="en-US" sz="1600" b="1">
                <a:sym typeface="+mn-ea"/>
              </a:rPr>
              <a:t>test images</a:t>
            </a:r>
            <a:r>
              <a:rPr lang="en-US" sz="1600">
                <a:sym typeface="+mn-ea"/>
              </a:rPr>
              <a:t>, </a:t>
            </a:r>
            <a:br>
              <a:rPr lang="en-US" sz="1600">
                <a:sym typeface="+mn-ea"/>
              </a:rPr>
            </a:br>
            <a:r>
              <a:rPr lang="en-US" sz="1600">
                <a:sym typeface="+mn-ea"/>
              </a:rPr>
              <a:t>which are resized to </a:t>
            </a:r>
            <a:r>
              <a:rPr lang="de-DE" altLang="en-US" sz="1600" b="1">
                <a:sym typeface="+mn-ea"/>
              </a:rPr>
              <a:t>640 px x 192 px</a:t>
            </a:r>
            <a:endParaRPr lang="en-US" sz="1600" b="1"/>
          </a:p>
          <a:p>
            <a:pPr marL="285750" indent="-285750">
              <a:buFont typeface="Arial" panose="020B0604020202090204" pitchFamily="34" charset="0"/>
              <a:buChar char="•"/>
            </a:pPr>
            <a:endParaRPr lang="de-DE" altLang="en-US" sz="1600"/>
          </a:p>
          <a:p>
            <a:pPr marL="285750" indent="-285750">
              <a:buFont typeface="Arial" panose="020B0604020202090204" pitchFamily="34" charset="0"/>
              <a:buChar char="•"/>
            </a:pPr>
            <a:endParaRPr lang="de-DE" altLang="en-US" sz="1600"/>
          </a:p>
        </p:txBody>
      </p:sp>
      <p:grpSp>
        <p:nvGrpSpPr>
          <p:cNvPr id="10" name="Group 9"/>
          <p:cNvGrpSpPr/>
          <p:nvPr/>
        </p:nvGrpSpPr>
        <p:grpSpPr>
          <a:xfrm>
            <a:off x="283211" y="4867275"/>
            <a:ext cx="8626474" cy="283210"/>
            <a:chOff x="923535" y="8740993"/>
            <a:chExt cx="16040522" cy="560380"/>
          </a:xfrm>
        </p:grpSpPr>
        <p:sp>
          <p:nvSpPr>
            <p:cNvPr id="11" name="Rectangle 7"/>
            <p:cNvSpPr/>
            <p:nvPr/>
          </p:nvSpPr>
          <p:spPr>
            <a:xfrm>
              <a:off x="1019174" y="8740993"/>
              <a:ext cx="15944883" cy="55912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>
              <a:outerShdw blurRad="762000" dist="2540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44000" tIns="0" rIns="36195" bIns="36195" rtlCol="0" anchor="ctr"/>
            <a:lstStyle/>
            <a:p>
              <a:pPr algn="ctr"/>
              <a:r>
                <a:rPr lang="de-DE" altLang="en-US" sz="1400">
                  <a:sym typeface="+mn-ea"/>
                </a:rPr>
                <a:t>EIGEN ZHOU [3]</a:t>
              </a:r>
              <a:endParaRPr lang="en-US" sz="1400" dirty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endParaRPr>
            </a:p>
          </p:txBody>
        </p:sp>
        <p:sp>
          <p:nvSpPr>
            <p:cNvPr id="12" name="Rectangle 8"/>
            <p:cNvSpPr/>
            <p:nvPr/>
          </p:nvSpPr>
          <p:spPr>
            <a:xfrm flipH="1">
              <a:off x="923535" y="8740993"/>
              <a:ext cx="141690" cy="56038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36195" bIns="36195"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207645" y="1473835"/>
            <a:ext cx="4976495" cy="579120"/>
            <a:chOff x="1019174" y="2457450"/>
            <a:chExt cx="9253558" cy="1145889"/>
          </a:xfrm>
        </p:grpSpPr>
        <p:sp>
          <p:nvSpPr>
            <p:cNvPr id="15" name="Rectangle 7"/>
            <p:cNvSpPr/>
            <p:nvPr/>
          </p:nvSpPr>
          <p:spPr>
            <a:xfrm>
              <a:off x="1019174" y="2457450"/>
              <a:ext cx="9253558" cy="114588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>
              <a:outerShdw blurRad="762000" dist="2540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44000" tIns="0" rtlCol="0" anchor="ctr"/>
            <a:lstStyle/>
            <a:p>
              <a:pPr algn="ctr">
                <a:lnSpc>
                  <a:spcPct val="130000"/>
                </a:lnSpc>
              </a:pPr>
              <a:endParaRPr lang="de-DE" altLang="en-US" sz="1400">
                <a:sym typeface="+mn-ea"/>
              </a:endParaRPr>
            </a:p>
            <a:p>
              <a:pPr algn="ctr">
                <a:lnSpc>
                  <a:spcPct val="130000"/>
                </a:lnSpc>
              </a:pPr>
              <a:r>
                <a:rPr lang="de-DE" altLang="en-US" sz="1400">
                  <a:sym typeface="+mn-ea"/>
                </a:rPr>
                <a:t>KITTI DATASET [2]</a:t>
              </a:r>
              <a:br>
                <a:rPr lang="de-DE" altLang="en-US" sz="1400">
                  <a:sym typeface="+mn-ea"/>
                </a:rPr>
              </a:br>
              <a:endParaRPr lang="en-US" sz="1400" dirty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endParaRPr>
            </a:p>
          </p:txBody>
        </p:sp>
        <p:sp>
          <p:nvSpPr>
            <p:cNvPr id="17" name="Rectangle 8"/>
            <p:cNvSpPr/>
            <p:nvPr/>
          </p:nvSpPr>
          <p:spPr>
            <a:xfrm>
              <a:off x="1019176" y="2457450"/>
              <a:ext cx="68299" cy="114437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2"/>
            </a:pPr>
            <a:r>
              <a:rPr lang="en-US" dirty="0"/>
              <a:t>Architecture</a:t>
            </a:r>
            <a:br>
              <a:rPr lang="en-US" dirty="0"/>
            </a:br>
            <a:r>
              <a:rPr lang="de-DE" sz="2000" dirty="0">
                <a:sym typeface="+mn-ea"/>
              </a:rPr>
              <a:t>LOSS: </a:t>
            </a:r>
            <a:r>
              <a:rPr sz="2000" dirty="0">
                <a:sym typeface="+mn-ea"/>
              </a:rPr>
              <a:t>Digging Into Self-Supervised Monocular Depth Estimation</a:t>
            </a:r>
            <a:r>
              <a:rPr lang="de-DE" altLang="en-US" sz="2000" dirty="0"/>
              <a:t> [1]</a:t>
            </a:r>
            <a:endParaRPr lang="de-DE" altLang="en-US" sz="2000" dirty="0"/>
          </a:p>
        </p:txBody>
      </p:sp>
      <p:sp>
        <p:nvSpPr>
          <p:cNvPr id="12" name="Rechteck 11"/>
          <p:cNvSpPr/>
          <p:nvPr/>
        </p:nvSpPr>
        <p:spPr>
          <a:xfrm>
            <a:off x="2068830" y="3822065"/>
            <a:ext cx="5040630" cy="648335"/>
          </a:xfrm>
          <a:prstGeom prst="rect">
            <a:avLst/>
          </a:prstGeom>
          <a:solidFill>
            <a:srgbClr val="00B050">
              <a:alpha val="40000"/>
            </a:srgb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1" name="Rechteck 10"/>
          <p:cNvSpPr/>
          <p:nvPr/>
        </p:nvSpPr>
        <p:spPr>
          <a:xfrm>
            <a:off x="251460" y="4807585"/>
            <a:ext cx="3761105" cy="970915"/>
          </a:xfrm>
          <a:prstGeom prst="rect">
            <a:avLst/>
          </a:prstGeom>
          <a:solidFill>
            <a:srgbClr val="00B050">
              <a:alpha val="40000"/>
            </a:srgb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0" name="Rechteck 9"/>
          <p:cNvSpPr/>
          <p:nvPr/>
        </p:nvSpPr>
        <p:spPr>
          <a:xfrm>
            <a:off x="251520" y="1550807"/>
            <a:ext cx="3286092" cy="970929"/>
          </a:xfrm>
          <a:prstGeom prst="rect">
            <a:avLst/>
          </a:prstGeom>
          <a:solidFill>
            <a:srgbClr val="C00000">
              <a:alpha val="40000"/>
            </a:srgb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feld 2"/>
              <p:cNvSpPr txBox="1"/>
              <p:nvPr/>
            </p:nvSpPr>
            <p:spPr>
              <a:xfrm>
                <a:off x="1190682" y="3151128"/>
                <a:ext cx="6984776" cy="12160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sz="2000" b="0" i="1" smtClean="0">
                          <a:latin typeface="Cambria Math" panose="02040503050406030204" charset="0"/>
                        </a:rPr>
                        <m:t>𝐿</m:t>
                      </m:r>
                      <m:r>
                        <a:rPr lang="de-DE" sz="2000" b="0" i="1" smtClean="0">
                          <a:latin typeface="Cambria Math" panose="02040503050406030204" charset="0"/>
                        </a:rPr>
                        <m:t>= </m:t>
                      </m:r>
                      <m:r>
                        <a:rPr lang="de-DE" sz="2000" b="0" i="1" smtClean="0">
                          <a:latin typeface="Cambria Math" panose="02040503050406030204" charset="0"/>
                        </a:rPr>
                        <m:t>𝜇</m:t>
                      </m:r>
                      <m:r>
                        <a:rPr lang="de-DE" sz="2000" b="0" i="1" smtClean="0">
                          <a:latin typeface="Cambria Math" panose="02040503050406030204" charset="0"/>
                        </a:rPr>
                        <m:t>∗</m:t>
                      </m:r>
                      <m:r>
                        <a:rPr lang="en-US" altLang="de-DE" sz="2000" b="0" i="1" smtClean="0">
                          <a:latin typeface="Cambria Math" panose="02040503050406030204" charset="0"/>
                        </a:rPr>
                        <m:t>𝑚𝑖𝑛</m:t>
                      </m:r>
                      <m:d>
                        <m:dPr>
                          <m:ctrlPr>
                            <a:rPr lang="de-DE" sz="2000" b="0" i="1" smtClean="0">
                              <a:latin typeface="Cambria Math" panose="02040503050406030204" charset="0"/>
                            </a:rPr>
                          </m:ctrlPr>
                        </m:dPr>
                        <m:e>
                          <m:r>
                            <a:rPr lang="de-DE" sz="2000" b="0" i="1" smtClean="0">
                              <a:latin typeface="Cambria Math" panose="02040503050406030204" charset="0"/>
                            </a:rPr>
                            <m:t> </m:t>
                          </m:r>
                          <m:f>
                            <m:fPr>
                              <m:ctrlPr>
                                <a:rPr lang="de-DE" sz="2000" b="0" i="1" smtClean="0">
                                  <a:latin typeface="Cambria Math" panose="02040503050406030204" charset="0"/>
                                </a:rPr>
                              </m:ctrlPr>
                            </m:fPr>
                            <m:num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𝛼</m:t>
                              </m:r>
                            </m:num>
                            <m:den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de-DE" sz="2000" b="0" i="1" smtClean="0">
                              <a:latin typeface="Cambria Math" panose="02040503050406030204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de-DE" sz="2000" b="0" i="1" smtClean="0">
                                  <a:latin typeface="Cambria Math" panose="02040503050406030204" charset="0"/>
                                </a:rPr>
                              </m:ctrlPr>
                            </m:dPr>
                            <m:e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1</m:t>
                              </m:r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 −</m:t>
                              </m:r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𝑆𝑆𝐼𝑀</m:t>
                              </m:r>
                              <m:d>
                                <m:dPr>
                                  <m:ctrlPr>
                                    <a:rPr lang="de-DE" sz="2000" b="0" i="1" smtClean="0">
                                      <a:latin typeface="Cambria Math" panose="0204050305040603020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000" b="0" i="1" smtClean="0">
                                          <a:latin typeface="Cambria Math" panose="0204050305040603020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000" b="0" i="1" smtClean="0">
                                          <a:latin typeface="Cambria Math" panose="02040503050406030204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de-DE" sz="2000" b="0" i="1" smtClean="0">
                                          <a:latin typeface="Cambria Math" panose="02040503050406030204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de-DE" sz="2000" b="0" i="1" smtClean="0">
                                      <a:latin typeface="Cambria Math" panose="02040503050406030204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de-DE" sz="2000" i="1">
                                          <a:latin typeface="Cambria Math" panose="0204050305040603020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000" i="1">
                                          <a:latin typeface="Cambria Math" panose="02040503050406030204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de-DE" sz="2000" i="1">
                                          <a:latin typeface="Cambria Math" panose="02040503050406030204" charset="0"/>
                                        </a:rPr>
                                        <m:t>𝑡</m:t>
                                      </m:r>
                                      <m:r>
                                        <a:rPr lang="de-DE" sz="2000" i="1">
                                          <a:latin typeface="Cambria Math" panose="02040503050406030204" charset="0"/>
                                        </a:rPr>
                                        <m:t>→</m:t>
                                      </m:r>
                                      <m:sSup>
                                        <m:sSupPr>
                                          <m:ctrlPr>
                                            <a:rPr lang="de-DE" sz="2000" i="1">
                                              <a:latin typeface="Cambria Math" panose="02040503050406030204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2000" i="1">
                                              <a:latin typeface="Cambria Math" panose="02040503050406030204" charset="0"/>
                                            </a:rPr>
                                            <m:t>𝑡</m:t>
                                          </m:r>
                                        </m:e>
                                        <m:sup>
                                          <m:r>
                                            <a:rPr lang="de-DE" sz="2000" i="1">
                                              <a:latin typeface="Cambria Math" panose="02040503050406030204" charset="0"/>
                                            </a:rPr>
                                            <m:t>′  </m:t>
                                          </m:r>
                                        </m:sup>
                                      </m:sSup>
                                    </m:sub>
                                  </m:sSub>
                                </m:e>
                              </m:d>
                            </m:e>
                          </m:d>
                          <m:r>
                            <a:rPr lang="de-DE" sz="2000" b="0" i="1" smtClean="0">
                              <a:latin typeface="Cambria Math" panose="02040503050406030204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de-DE" sz="2000" b="0" i="1" smtClean="0">
                                  <a:latin typeface="Cambria Math" panose="02040503050406030204" charset="0"/>
                                </a:rPr>
                              </m:ctrlPr>
                            </m:dPr>
                            <m:e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1</m:t>
                              </m:r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−</m:t>
                              </m:r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𝛼</m:t>
                              </m:r>
                            </m:e>
                          </m:d>
                          <m:r>
                            <a:rPr lang="de-DE" sz="2000" b="0" i="1" smtClean="0">
                              <a:latin typeface="Cambria Math" panose="02040503050406030204" charset="0"/>
                            </a:rPr>
                            <m:t> </m:t>
                          </m:r>
                          <m:d>
                            <m:dPr>
                              <m:begChr m:val="‖"/>
                              <m:endChr m:val="‖"/>
                              <m:ctrlPr>
                                <a:rPr lang="de-DE" sz="2000" b="0" i="1" smtClean="0">
                                  <a:latin typeface="Cambria Math" panose="0204050305040603020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DE" sz="2000" b="0" i="1" smtClean="0">
                                      <a:latin typeface="Cambria Math" panose="0204050305040603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 b="0" i="1" smtClean="0">
                                      <a:latin typeface="Cambria Math" panose="02040503050406030204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de-DE" sz="2000" b="0" i="1" smtClean="0">
                                      <a:latin typeface="Cambria Math" panose="02040503050406030204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de-DE" sz="2000" i="1">
                                      <a:latin typeface="Cambria Math" panose="0204050305040603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 i="1">
                                      <a:latin typeface="Cambria Math" panose="02040503050406030204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de-DE" sz="2000" i="1">
                                      <a:latin typeface="Cambria Math" panose="02040503050406030204" charset="0"/>
                                    </a:rPr>
                                    <m:t>𝑡</m:t>
                                  </m:r>
                                  <m:r>
                                    <a:rPr lang="de-DE" sz="2000" i="1">
                                      <a:latin typeface="Cambria Math" panose="02040503050406030204" charset="0"/>
                                    </a:rPr>
                                    <m:t>→</m:t>
                                  </m:r>
                                  <m:sSup>
                                    <m:sSupPr>
                                      <m:ctrlPr>
                                        <a:rPr lang="de-DE" sz="2000" i="1">
                                          <a:latin typeface="Cambria Math" panose="0204050305040603020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2000" i="1">
                                          <a:latin typeface="Cambria Math" panose="02040503050406030204" charset="0"/>
                                        </a:rPr>
                                        <m:t>𝑡</m:t>
                                      </m:r>
                                    </m:e>
                                    <m:sup>
                                      <m:r>
                                        <a:rPr lang="de-DE" sz="2000" i="1">
                                          <a:latin typeface="Cambria Math" panose="02040503050406030204" charset="0"/>
                                        </a:rPr>
                                        <m:t>′  </m:t>
                                      </m:r>
                                    </m:sup>
                                  </m:sSup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de-DE" sz="2000" b="0" i="1" dirty="0">
                  <a:latin typeface="Cambria Math" panose="02040503050406030204" charset="0"/>
                </a:endParaRPr>
              </a:p>
              <a:p>
                <a:endParaRPr lang="de-DE" sz="2000" b="0" i="1" dirty="0">
                  <a:latin typeface="Cambria Math" panose="02040503050406030204" charset="0"/>
                </a:endParaRPr>
              </a:p>
              <a:p>
                <a:r>
                  <a:rPr lang="de-DE" sz="2000" dirty="0"/>
                  <a:t>	</a:t>
                </a:r>
                <a14:m>
                  <m:oMath xmlns:m="http://schemas.openxmlformats.org/officeDocument/2006/math">
                    <m:r>
                      <a:rPr lang="de-DE" sz="2000" b="0" i="1" smtClean="0">
                        <a:latin typeface="Cambria Math" panose="02040503050406030204" charset="0"/>
                      </a:rPr>
                      <m:t>+  </m:t>
                    </m:r>
                    <m:r>
                      <a:rPr lang="en-US" altLang="de-DE" sz="2000" i="1" smtClean="0">
                        <a:latin typeface="Cambria Math" panose="02040503050406030204" charset="0"/>
                        <a:cs typeface="Cambria Math" panose="02040503050406030204" charset="0"/>
                      </a:rPr>
                      <m:t>𝜆</m:t>
                    </m:r>
                    <m:r>
                      <a:rPr lang="en-US" altLang="de-DE" sz="2000" b="0" i="1" smtClean="0">
                        <a:latin typeface="Cambria Math" panose="02040503050406030204" charset="0"/>
                      </a:rPr>
                      <m:t> </m:t>
                    </m:r>
                    <m:r>
                      <a:rPr lang="de-DE" sz="2000" b="0" i="1" smtClean="0">
                        <a:latin typeface="Cambria Math" panose="02040503050406030204" charset="0"/>
                      </a:rPr>
                      <m:t> ( </m:t>
                    </m:r>
                    <m:d>
                      <m:dPr>
                        <m:begChr m:val="|"/>
                        <m:endChr m:val="|"/>
                        <m:ctrlPr>
                          <a:rPr lang="de-DE" sz="2000" b="1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𝝏</m:t>
                                </m:r>
                              </m:e>
                              <m:sub>
                                <m:r>
                                  <a:rPr lang="de-DE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𝒙</m:t>
                                </m:r>
                              </m:sub>
                            </m:sSub>
                            <m: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𝒕</m:t>
                            </m:r>
                          </m:sub>
                        </m:sSub>
                      </m:e>
                    </m:d>
                    <m:r>
                      <a:rPr lang="de-DE" sz="2000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p>
                      <m:sSupPr>
                        <m:ctrlPr>
                          <a:rPr lang="de-DE" sz="2000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sz="2000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sz="2000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sz="2000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sz="2000" b="0" i="1" smtClean="0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sz="2000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de-DE" sz="2000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sz="2000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𝜕</m:t>
                                        </m:r>
                                      </m:e>
                                      <m:sub>
                                        <m:r>
                                          <a:rPr lang="de-DE" sz="2000" b="0" i="1" smtClean="0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r>
                                      <a:rPr lang="de-DE" sz="2000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sz="2000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  <m:r>
                      <a:rPr lang="de-DE" sz="2000" b="0" i="1" smtClean="0">
                        <a:latin typeface="Cambria Math" panose="02040503050406030204" charset="0"/>
                      </a:rPr>
                      <m:t>  </m:t>
                    </m:r>
                  </m:oMath>
                </a14:m>
                <a:r>
                  <a:rPr lang="de-DE" sz="2000" dirty="0"/>
                  <a:t> +</a:t>
                </a:r>
                <a:r>
                  <a:rPr lang="de-DE" sz="2000" dirty="0">
                    <a:ea typeface="Cambria Math" panose="02040503050406030204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sz="2000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sz="2000" b="1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sz="20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𝝏</m:t>
                                </m:r>
                              </m:e>
                              <m:sub>
                                <m:r>
                                  <a:rPr lang="de-DE" sz="2000" b="1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𝒚</m:t>
                                </m:r>
                              </m:sub>
                            </m:sSub>
                            <m: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  <m:r>
                              <a:rPr lang="de-DE" sz="2000" b="1" i="1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de-DE" sz="2000" b="1" i="1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𝒕</m:t>
                            </m:r>
                          </m:sub>
                        </m:sSub>
                      </m:e>
                    </m:d>
                    <m:r>
                      <a:rPr lang="de-DE" sz="2000" i="1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p>
                      <m:sSupPr>
                        <m:ctrlPr>
                          <a:rPr lang="de-DE" sz="2000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sz="2000" i="1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sz="200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sz="200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sz="2000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𝜕</m:t>
                                    </m:r>
                                  </m:e>
                                  <m:sub>
                                    <m: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  <m:r>
                      <a:rPr lang="de-DE" sz="2000" i="1">
                        <a:latin typeface="Cambria Math" panose="02040503050406030204" charset="0"/>
                      </a:rPr>
                      <m:t> </m:t>
                    </m:r>
                  </m:oMath>
                </a14:m>
                <a:r>
                  <a:rPr lang="de-DE" sz="2000" dirty="0"/>
                  <a:t>)</a:t>
                </a:r>
                <a:endParaRPr lang="de-DE" sz="2000" dirty="0"/>
              </a:p>
            </p:txBody>
          </p:sp>
        </mc:Choice>
        <mc:Fallback>
          <p:sp>
            <p:nvSpPr>
              <p:cNvPr id="3" name="Textfeld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0682" y="3151128"/>
                <a:ext cx="6984776" cy="1216025"/>
              </a:xfrm>
              <a:prstGeom prst="rect">
                <a:avLst/>
              </a:prstGeom>
              <a:blipFill rotWithShape="1">
                <a:blip r:embed="rId1"/>
                <a:stretch>
                  <a:fillRect l="-1" t="-21" r="7" b="21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feld 4"/>
              <p:cNvSpPr txBox="1"/>
              <p:nvPr/>
            </p:nvSpPr>
            <p:spPr>
              <a:xfrm>
                <a:off x="5476224" y="2359905"/>
                <a:ext cx="3266440" cy="2946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charset="0"/>
                          </a:rPr>
                          <m:t>𝐼</m:t>
                        </m:r>
                      </m:e>
                      <m:sub>
                        <m:r>
                          <a:rPr lang="de-DE" i="1">
                            <a:latin typeface="Cambria Math" panose="02040503050406030204" charset="0"/>
                          </a:rPr>
                          <m:t>𝑡</m:t>
                        </m:r>
                        <m:r>
                          <a:rPr lang="de-DE" i="1">
                            <a:latin typeface="Cambria Math" panose="02040503050406030204" charset="0"/>
                          </a:rPr>
                          <m:t>→</m:t>
                        </m:r>
                        <m:sSup>
                          <m:sSupPr>
                            <m:ctrlPr>
                              <a:rPr lang="de-DE" i="1">
                                <a:latin typeface="Cambria Math" panose="02040503050406030204" charset="0"/>
                              </a:rPr>
                            </m:ctrlPr>
                          </m:sSupPr>
                          <m:e>
                            <m:r>
                              <a:rPr lang="de-DE" i="1">
                                <a:latin typeface="Cambria Math" panose="02040503050406030204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de-DE" i="1">
                                <a:latin typeface="Cambria Math" panose="02040503050406030204" charset="0"/>
                              </a:rPr>
                              <m:t>′  </m:t>
                            </m:r>
                          </m:sup>
                        </m:sSup>
                      </m:sub>
                    </m:sSub>
                  </m:oMath>
                </a14:m>
                <a:r>
                  <a:rPr lang="de-DE" dirty="0"/>
                  <a:t>=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charset="0"/>
                      </a:rPr>
                      <m:t>𝐼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_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𝑡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&lt;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𝑝𝑟𝑜𝑗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(</m:t>
                    </m:r>
                    <m:sSub>
                      <m:sSubPr>
                        <m:ctrlP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</a:rPr>
                          <m:t>𝑫</m:t>
                        </m:r>
                      </m:e>
                      <m:sub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</a:rPr>
                          <m:t>𝒕</m:t>
                        </m:r>
                      </m:sub>
                    </m:sSub>
                    <m:r>
                      <a:rPr lang="de-DE" b="1" i="1" smtClean="0">
                        <a:latin typeface="Cambria Math" panose="02040503050406030204" charset="0"/>
                      </a:rPr>
                      <m:t>,</m:t>
                    </m:r>
                    <m:sSub>
                      <m:sSubPr>
                        <m:ctrlPr>
                          <a:rPr lang="de-DE" b="1" i="1" smtClean="0">
                            <a:solidFill>
                              <a:schemeClr val="accent6"/>
                            </a:solidFill>
                            <a:latin typeface="Cambria Math" panose="02040503050406030204" charset="0"/>
                          </a:rPr>
                        </m:ctrlPr>
                      </m:sSubPr>
                      <m:e>
                        <m:r>
                          <a:rPr lang="de-DE" b="1" i="1" smtClean="0">
                            <a:solidFill>
                              <a:schemeClr val="accent6"/>
                            </a:solidFill>
                            <a:latin typeface="Cambria Math" panose="02040503050406030204" charset="0"/>
                          </a:rPr>
                          <m:t>𝑻</m:t>
                        </m:r>
                      </m:e>
                      <m:sub>
                        <m:r>
                          <a:rPr lang="de-DE" b="1" i="1" smtClean="0">
                            <a:solidFill>
                              <a:schemeClr val="accent6"/>
                            </a:solidFill>
                            <a:latin typeface="Cambria Math" panose="02040503050406030204" charset="0"/>
                          </a:rPr>
                          <m:t>𝒕</m:t>
                        </m:r>
                        <m:r>
                          <a:rPr lang="de-DE" b="1" i="1" smtClean="0">
                            <a:solidFill>
                              <a:schemeClr val="accent6"/>
                            </a:solidFill>
                            <a:latin typeface="Cambria Math" panose="02040503050406030204" charset="0"/>
                          </a:rPr>
                          <m:t>→</m:t>
                        </m:r>
                        <m:sSup>
                          <m:sSupPr>
                            <m:ctrlPr>
                              <a:rPr lang="de-DE" b="1" i="1" smtClean="0">
                                <a:solidFill>
                                  <a:schemeClr val="accent6"/>
                                </a:solidFill>
                                <a:latin typeface="Cambria Math" panose="02040503050406030204" charset="0"/>
                              </a:rPr>
                            </m:ctrlPr>
                          </m:sSupPr>
                          <m:e>
                            <m:r>
                              <a:rPr lang="de-DE" b="1" i="1" smtClean="0">
                                <a:solidFill>
                                  <a:schemeClr val="accent6"/>
                                </a:solidFill>
                                <a:latin typeface="Cambria Math" panose="02040503050406030204" charset="0"/>
                              </a:rPr>
                              <m:t>𝒕</m:t>
                            </m:r>
                          </m:e>
                          <m:sup>
                            <m:r>
                              <a:rPr lang="de-DE" b="1" i="1" smtClean="0">
                                <a:solidFill>
                                  <a:schemeClr val="accent6"/>
                                </a:solidFill>
                                <a:latin typeface="Cambria Math" panose="02040503050406030204" charset="0"/>
                              </a:rPr>
                              <m:t>′</m:t>
                            </m:r>
                          </m:sup>
                        </m:sSup>
                        <m:r>
                          <a:rPr lang="de-DE" b="1" i="1" smtClean="0">
                            <a:solidFill>
                              <a:schemeClr val="accent6"/>
                            </a:solidFill>
                            <a:latin typeface="Cambria Math" panose="02040503050406030204" charset="0"/>
                          </a:rPr>
                          <m:t>  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charset="0"/>
                      </a:rPr>
                      <m:t>,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𝐾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)&gt;</m:t>
                    </m:r>
                  </m:oMath>
                </a14:m>
                <a:endParaRPr lang="de-DE" dirty="0"/>
              </a:p>
            </p:txBody>
          </p:sp>
        </mc:Choice>
        <mc:Fallback>
          <p:sp>
            <p:nvSpPr>
              <p:cNvPr id="5" name="Textfeld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6224" y="2359905"/>
                <a:ext cx="3266440" cy="294640"/>
              </a:xfrm>
              <a:prstGeom prst="rect">
                <a:avLst/>
              </a:prstGeom>
              <a:blipFill rotWithShape="1">
                <a:blip r:embed="rId2"/>
                <a:stretch>
                  <a:fillRect l="-19" t="-83" r="-1536" b="83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feld 6"/>
              <p:cNvSpPr txBox="1"/>
              <p:nvPr/>
            </p:nvSpPr>
            <p:spPr>
              <a:xfrm>
                <a:off x="186437" y="4844929"/>
                <a:ext cx="3416257" cy="9334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charset="0"/>
                        </a:rPr>
                        <m:t>𝑆𝑚𝑜𝑜𝑡ℎ𝑛𝑒𝑠𝑠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 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𝐿𝑜𝑠𝑠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   </m:t>
                          </m:r>
                          <m:r>
                            <a:rPr lang="de-DE" i="1">
                              <a:latin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  <a:p>
                <a:pPr marL="285750" indent="-285750">
                  <a:buFont typeface="Arial" panose="020B060402020209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DE" b="1" i="1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de-DE" b="1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1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𝝏</m:t>
                            </m:r>
                          </m:e>
                          <m:sub>
                            <m: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𝒊</m:t>
                            </m:r>
                          </m:sub>
                        </m:sSub>
                        <m:r>
                          <a:rPr lang="de-DE" b="1" i="1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𝒅</m:t>
                        </m:r>
                      </m:e>
                      <m:sub>
                        <m:r>
                          <a:rPr lang="de-DE" b="1" i="1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𝒕</m:t>
                        </m:r>
                      </m:sub>
                    </m:sSub>
                    <m:r>
                      <a:rPr lang="de-DE" b="1" i="1" smtClean="0">
                        <a:solidFill>
                          <a:srgbClr val="9C1C26"/>
                        </a:solidFill>
                        <a:latin typeface="Cambria Math" panose="02040503050406030204" charset="0"/>
                        <a:ea typeface="Cambria Math" panose="02040503050406030204" charset="0"/>
                      </a:rPr>
                      <m:t>:</m:t>
                    </m:r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charset="0"/>
                        <a:ea typeface="Cambria Math" panose="02040503050406030204" charset="0"/>
                      </a:rPr>
                      <m:t>𝐺𝑟𝑎𝑑𝑖𝑒𝑛𝑡</m:t>
                    </m:r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charset="0"/>
                        <a:ea typeface="Cambria Math" panose="02040503050406030204" charset="0"/>
                      </a:rPr>
                      <m:t> </m:t>
                    </m:r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charset="0"/>
                        <a:ea typeface="Cambria Math" panose="02040503050406030204" charset="0"/>
                      </a:rPr>
                      <m:t>𝑠𝑚𝑜𝑜𝑡ℎ𝑛𝑒𝑠𝑠</m:t>
                    </m:r>
                  </m:oMath>
                </a14:m>
                <a:r>
                  <a:rPr lang="de-DE" dirty="0">
                    <a:solidFill>
                      <a:schemeClr val="tx1"/>
                    </a:solidFill>
                  </a:rPr>
                  <a:t> </a:t>
                </a:r>
                <a:endParaRPr lang="de-DE" i="1" dirty="0">
                  <a:latin typeface="Cambria Math" panose="02040503050406030204" charset="0"/>
                  <a:ea typeface="Cambria Math" panose="02040503050406030204" charset="0"/>
                </a:endParaRPr>
              </a:p>
              <a:p>
                <a:pPr marL="285750" indent="-285750">
                  <a:buFont typeface="Arial" panose="020B060402020209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𝑥</m:t>
                                </m:r>
                              </m:sub>
                            </m:sSub>
                            <m:d>
                              <m:dPr>
                                <m:begChr m:val="|"/>
                                <m:endChr m:val="|"/>
                                <m:ctrlP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  <m:r>
                      <a:rPr lang="de-DE" b="0" i="0" smtClean="0">
                        <a:latin typeface="Cambria Math" panose="02040503050406030204" charset="0"/>
                        <a:ea typeface="Cambria Math" panose="02040503050406030204" charset="0"/>
                      </a:rPr>
                      <m:t>:</m:t>
                    </m:r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𝐸𝑑𝑔𝑒</m:t>
                    </m:r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𝑎𝑤𝑎𝑟𝑒</m:t>
                    </m:r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𝑠𝑚𝑜𝑜𝑡ℎ𝑛𝑒𝑠𝑠</m:t>
                    </m:r>
                  </m:oMath>
                </a14:m>
                <a:endParaRPr lang="de-DE" i="1" dirty="0"/>
              </a:p>
            </p:txBody>
          </p:sp>
        </mc:Choice>
        <mc:Fallback>
          <p:sp>
            <p:nvSpPr>
              <p:cNvPr id="7" name="Textfeld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437" y="4844929"/>
                <a:ext cx="3416257" cy="933450"/>
              </a:xfrm>
              <a:prstGeom prst="rect">
                <a:avLst/>
              </a:prstGeom>
              <a:blipFill rotWithShape="1">
                <a:blip r:embed="rId3"/>
                <a:stretch>
                  <a:fillRect l="-11" t="-55" r="-6756" b="55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feld 7"/>
              <p:cNvSpPr txBox="1"/>
              <p:nvPr/>
            </p:nvSpPr>
            <p:spPr>
              <a:xfrm>
                <a:off x="260476" y="1563898"/>
                <a:ext cx="3277135" cy="9144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charset="0"/>
                        </a:rPr>
                        <m:t>𝑃ℎ</m:t>
                      </m:r>
                      <m:r>
                        <a:rPr lang="en-US" altLang="de-DE" b="0" i="1" smtClean="0">
                          <a:latin typeface="Cambria Math" panose="02040503050406030204" charset="0"/>
                        </a:rPr>
                        <m:t>𝑜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𝑡𝑜𝑚𝑒𝑡𝑟𝑖𝑐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 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𝐸𝑟𝑟𝑜𝑟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 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de-DE" b="0" dirty="0"/>
              </a:p>
              <a:p>
                <a:pPr marL="285750" indent="-285750">
                  <a:buFont typeface="Arial" panose="020B0604020202090204" pitchFamily="34" charset="0"/>
                  <a:buChar char="•"/>
                </a:pPr>
                <a:r>
                  <a:rPr lang="de-DE" b="0" dirty="0">
                    <a:latin typeface="Cambria Math" panose="02040503050406030204" charset="0"/>
                    <a:ea typeface="Cambria Math" panose="02040503050406030204" charset="0"/>
                  </a:rPr>
                  <a:t>SSIM </a:t>
                </a:r>
                <a:endParaRPr lang="de-DE" b="0" dirty="0">
                  <a:latin typeface="Cambria Math" panose="02040503050406030204" charset="0"/>
                  <a:ea typeface="Cambria Math" panose="02040503050406030204" charset="0"/>
                </a:endParaRPr>
              </a:p>
              <a:p>
                <a:pPr marL="285750" indent="-285750">
                  <a:buFont typeface="Arial" panose="020B0604020202090204" pitchFamily="34" charset="0"/>
                  <a:buChar char="•"/>
                </a:pPr>
                <a:r>
                  <a:rPr lang="de-DE" dirty="0">
                    <a:latin typeface="Cambria Math" panose="02040503050406030204" charset="0"/>
                    <a:ea typeface="Cambria Math" panose="02040503050406030204" charset="0"/>
                  </a:rPr>
                  <a:t>L1- Norm</a:t>
                </a:r>
                <a:endParaRPr lang="de-DE" b="0" dirty="0">
                  <a:latin typeface="Cambria Math" panose="02040503050406030204" charset="0"/>
                  <a:ea typeface="Cambria Math" panose="02040503050406030204" charset="0"/>
                </a:endParaRPr>
              </a:p>
            </p:txBody>
          </p:sp>
        </mc:Choice>
        <mc:Fallback>
          <p:sp>
            <p:nvSpPr>
              <p:cNvPr id="8" name="Textfeld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476" y="1563898"/>
                <a:ext cx="3277135" cy="914400"/>
              </a:xfrm>
              <a:prstGeom prst="rect">
                <a:avLst/>
              </a:prstGeom>
              <a:blipFill rotWithShape="1">
                <a:blip r:embed="rId4"/>
                <a:stretch>
                  <a:fillRect l="-4" t="-58" r="1" b="58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hteck 8"/>
          <p:cNvSpPr/>
          <p:nvPr/>
        </p:nvSpPr>
        <p:spPr>
          <a:xfrm>
            <a:off x="1190625" y="3104515"/>
            <a:ext cx="6985000" cy="648335"/>
          </a:xfrm>
          <a:prstGeom prst="rect">
            <a:avLst/>
          </a:prstGeom>
          <a:solidFill>
            <a:srgbClr val="C00000">
              <a:alpha val="40000"/>
            </a:srgb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4" name="Gerade Verbindung mit Pfeil 13"/>
          <p:cNvCxnSpPr>
            <a:stCxn id="5" idx="2"/>
          </p:cNvCxnSpPr>
          <p:nvPr/>
        </p:nvCxnSpPr>
        <p:spPr>
          <a:xfrm>
            <a:off x="7109422" y="2654080"/>
            <a:ext cx="0" cy="644874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/>
          <p:cNvCxnSpPr>
            <a:stCxn id="16" idx="2"/>
          </p:cNvCxnSpPr>
          <p:nvPr/>
        </p:nvCxnSpPr>
        <p:spPr>
          <a:xfrm>
            <a:off x="6908698" y="1923100"/>
            <a:ext cx="309689" cy="47008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feld 15"/>
          <p:cNvSpPr txBox="1"/>
          <p:nvPr/>
        </p:nvSpPr>
        <p:spPr>
          <a:xfrm>
            <a:off x="6478954" y="1524895"/>
            <a:ext cx="85979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i="1" dirty="0" err="1">
                <a:solidFill>
                  <a:srgbClr val="9C1C26"/>
                </a:solidFill>
              </a:rPr>
              <a:t>Depth</a:t>
            </a:r>
            <a:endParaRPr lang="de-DE" sz="2000" i="1" dirty="0">
              <a:solidFill>
                <a:srgbClr val="9C1C26"/>
              </a:solidFill>
            </a:endParaRPr>
          </a:p>
        </p:txBody>
      </p:sp>
      <p:sp>
        <p:nvSpPr>
          <p:cNvPr id="19" name="Textfeld 18"/>
          <p:cNvSpPr txBox="1"/>
          <p:nvPr/>
        </p:nvSpPr>
        <p:spPr>
          <a:xfrm>
            <a:off x="7917299" y="1547073"/>
            <a:ext cx="7697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i="1" dirty="0">
                <a:solidFill>
                  <a:srgbClr val="312C8C"/>
                </a:solidFill>
              </a:rPr>
              <a:t>Pose</a:t>
            </a:r>
            <a:endParaRPr lang="de-DE" sz="2000" i="1" dirty="0">
              <a:solidFill>
                <a:srgbClr val="312C8C"/>
              </a:solidFill>
            </a:endParaRPr>
          </a:p>
        </p:txBody>
      </p:sp>
      <p:cxnSp>
        <p:nvCxnSpPr>
          <p:cNvPr id="20" name="Gerade Verbindung mit Pfeil 19"/>
          <p:cNvCxnSpPr>
            <a:stCxn id="19" idx="2"/>
          </p:cNvCxnSpPr>
          <p:nvPr/>
        </p:nvCxnSpPr>
        <p:spPr>
          <a:xfrm flipH="1">
            <a:off x="7917299" y="1947183"/>
            <a:ext cx="384882" cy="447902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/>
          <p:cNvCxnSpPr>
            <a:stCxn id="26" idx="0"/>
          </p:cNvCxnSpPr>
          <p:nvPr/>
        </p:nvCxnSpPr>
        <p:spPr>
          <a:xfrm flipH="1" flipV="1">
            <a:off x="5476224" y="4366754"/>
            <a:ext cx="2116337" cy="105172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feld 25"/>
          <p:cNvSpPr txBox="1"/>
          <p:nvPr/>
        </p:nvSpPr>
        <p:spPr>
          <a:xfrm>
            <a:off x="7000892" y="5418474"/>
            <a:ext cx="11833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i="1" dirty="0" err="1">
                <a:solidFill>
                  <a:srgbClr val="9C1C26"/>
                </a:solidFill>
              </a:rPr>
              <a:t>Disparity</a:t>
            </a:r>
            <a:endParaRPr lang="de-DE" sz="2000" i="1" dirty="0">
              <a:solidFill>
                <a:srgbClr val="9C1C26"/>
              </a:solidFill>
            </a:endParaRPr>
          </a:p>
        </p:txBody>
      </p:sp>
      <p:cxnSp>
        <p:nvCxnSpPr>
          <p:cNvPr id="31" name="Gerade Verbindung mit Pfeil 30"/>
          <p:cNvCxnSpPr>
            <a:stCxn id="26" idx="0"/>
          </p:cNvCxnSpPr>
          <p:nvPr/>
        </p:nvCxnSpPr>
        <p:spPr>
          <a:xfrm flipH="1" flipV="1">
            <a:off x="3347864" y="4366754"/>
            <a:ext cx="4244697" cy="105172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  <p:bldP spid="11" grpId="0" bldLvl="0" animBg="1"/>
      <p:bldP spid="10" grpId="0" bldLvl="0" animBg="1"/>
      <p:bldP spid="5" grpId="0"/>
      <p:bldP spid="7" grpId="0"/>
      <p:bldP spid="8" grpId="0"/>
      <p:bldP spid="9" grpId="0" bldLvl="0" animBg="1"/>
      <p:bldP spid="16" grpId="0"/>
      <p:bldP spid="19" grpId="0"/>
      <p:bldP spid="26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en-US" dirty="0"/>
              <a:t>Loss </a:t>
            </a:r>
            <a:r>
              <a:rPr lang="de-DE" altLang="en-US" dirty="0" err="1"/>
              <a:t>Function</a:t>
            </a:r>
            <a:br>
              <a:rPr lang="de-DE" altLang="en-US" dirty="0"/>
            </a:br>
            <a:r>
              <a:rPr lang="de-DE" altLang="en-US" sz="2000" dirty="0"/>
              <a:t>Superpixel Binary Loss </a:t>
            </a:r>
            <a:r>
              <a:rPr lang="de-DE" altLang="en-US" sz="2000" dirty="0" err="1"/>
              <a:t>Function</a:t>
            </a:r>
            <a:br>
              <a:rPr lang="de-DE" altLang="en-US" dirty="0"/>
            </a:br>
            <a:endParaRPr lang="de-DE" altLang="en-US" dirty="0"/>
          </a:p>
        </p:txBody>
      </p:sp>
      <p:sp>
        <p:nvSpPr>
          <p:cNvPr id="11" name="Content Placeholder 3"/>
          <p:cNvSpPr/>
          <p:nvPr/>
        </p:nvSpPr>
        <p:spPr>
          <a:xfrm>
            <a:off x="381825" y="1525905"/>
            <a:ext cx="7719060" cy="49276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/>
            <a:endParaRPr lang="de-DE" altLang="en-US" b="1"/>
          </a:p>
        </p:txBody>
      </p:sp>
      <p:sp>
        <p:nvSpPr>
          <p:cNvPr id="19" name="Freeform 18"/>
          <p:cNvSpPr/>
          <p:nvPr/>
        </p:nvSpPr>
        <p:spPr>
          <a:xfrm rot="16200000" flipH="1" flipV="1">
            <a:off x="246694" y="1705635"/>
            <a:ext cx="1068070" cy="914400"/>
          </a:xfrm>
          <a:custGeom>
            <a:avLst/>
            <a:gdLst>
              <a:gd name="connsiteX0" fmla="*/ 0 w 1068080"/>
              <a:gd name="connsiteY0" fmla="*/ 914400 h 914400"/>
              <a:gd name="connsiteX1" fmla="*/ 0 w 1068080"/>
              <a:gd name="connsiteY1" fmla="*/ 0 h 914400"/>
              <a:gd name="connsiteX2" fmla="*/ 914400 w 1068080"/>
              <a:gd name="connsiteY2" fmla="*/ 0 h 914400"/>
              <a:gd name="connsiteX3" fmla="*/ 914400 w 1068080"/>
              <a:gd name="connsiteY3" fmla="*/ 760720 h 914400"/>
              <a:gd name="connsiteX4" fmla="*/ 1068080 w 1068080"/>
              <a:gd name="connsiteY4" fmla="*/ 914400 h 914400"/>
              <a:gd name="connsiteX5" fmla="*/ 914400 w 1068080"/>
              <a:gd name="connsiteY5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8080" h="914400">
                <a:moveTo>
                  <a:pt x="0" y="914400"/>
                </a:moveTo>
                <a:lnTo>
                  <a:pt x="0" y="0"/>
                </a:lnTo>
                <a:lnTo>
                  <a:pt x="914400" y="0"/>
                </a:lnTo>
                <a:lnTo>
                  <a:pt x="914400" y="760720"/>
                </a:lnTo>
                <a:lnTo>
                  <a:pt x="1068080" y="914400"/>
                </a:lnTo>
                <a:lnTo>
                  <a:pt x="914400" y="914400"/>
                </a:lnTo>
                <a:close/>
              </a:path>
            </a:pathLst>
          </a:custGeom>
          <a:solidFill>
            <a:schemeClr val="accent1"/>
          </a:solidFill>
          <a:ln w="6350"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r"/>
            <a:endParaRPr lang="en-US"/>
          </a:p>
        </p:txBody>
      </p:sp>
      <p:sp>
        <p:nvSpPr>
          <p:cNvPr id="22" name="Rectangle 29"/>
          <p:cNvSpPr/>
          <p:nvPr/>
        </p:nvSpPr>
        <p:spPr>
          <a:xfrm>
            <a:off x="1486849" y="1631401"/>
            <a:ext cx="3049270" cy="885826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r>
              <a:rPr lang="de-DE" altLang="en-US" b="1" dirty="0" err="1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Mathematical</a:t>
            </a:r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 Implementation </a:t>
            </a:r>
            <a:endParaRPr lang="de-DE" altLang="en-US" b="1" dirty="0">
              <a:solidFill>
                <a:srgbClr val="FFFFFF"/>
              </a:solidFill>
              <a:latin typeface="Open Sans" charset="0"/>
              <a:ea typeface="Open Sans" charset="0"/>
              <a:cs typeface="Open Sans" charset="0"/>
            </a:endParaRPr>
          </a:p>
          <a:p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Binary SP-Loss</a:t>
            </a:r>
            <a:endParaRPr lang="de-DE" altLang="en-US" b="1" dirty="0">
              <a:solidFill>
                <a:srgbClr val="FFFFFF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23" name="Text Box 22"/>
          <p:cNvSpPr txBox="1"/>
          <p:nvPr/>
        </p:nvSpPr>
        <p:spPr>
          <a:xfrm>
            <a:off x="4767748" y="1648143"/>
            <a:ext cx="367982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indent="0">
              <a:buFont typeface="+mj-lt"/>
            </a:pPr>
            <a:r>
              <a:rPr lang="de-DE" altLang="en-US" b="1" dirty="0" err="1"/>
              <a:t>as</a:t>
            </a:r>
            <a:r>
              <a:rPr lang="de-DE" altLang="en-US" b="1" dirty="0"/>
              <a:t> </a:t>
            </a:r>
            <a:r>
              <a:rPr lang="de-DE" altLang="en-US" b="1" dirty="0" err="1"/>
              <a:t>part</a:t>
            </a:r>
            <a:r>
              <a:rPr lang="de-DE" altLang="en-US" b="1" dirty="0"/>
              <a:t> </a:t>
            </a:r>
            <a:r>
              <a:rPr lang="de-DE" altLang="en-US" b="1" dirty="0" err="1"/>
              <a:t>of</a:t>
            </a:r>
            <a:r>
              <a:rPr lang="de-DE" altLang="en-US" b="1" dirty="0"/>
              <a:t> </a:t>
            </a:r>
            <a:r>
              <a:rPr lang="de-DE" altLang="en-US" b="1" dirty="0" err="1"/>
              <a:t>the</a:t>
            </a:r>
            <a:r>
              <a:rPr lang="de-DE" altLang="en-US" b="1" dirty="0"/>
              <a:t> </a:t>
            </a:r>
            <a:r>
              <a:rPr lang="de-DE" altLang="en-US" b="1" dirty="0" err="1"/>
              <a:t>smoothness</a:t>
            </a:r>
            <a:r>
              <a:rPr lang="de-DE" altLang="en-US" b="1" dirty="0"/>
              <a:t> </a:t>
            </a:r>
            <a:r>
              <a:rPr lang="de-DE" altLang="en-US" b="1" dirty="0" err="1"/>
              <a:t>loss</a:t>
            </a:r>
            <a:endParaRPr lang="de-DE" altLang="en-US" b="1" dirty="0"/>
          </a:p>
          <a:p>
            <a:pPr marL="0" indent="0"/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 Box 4"/>
              <p:cNvSpPr txBox="1"/>
              <p:nvPr/>
            </p:nvSpPr>
            <p:spPr>
              <a:xfrm>
                <a:off x="4772339" y="2108225"/>
                <a:ext cx="4280724" cy="449418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de-DE" i="1" smtClean="0">
                        <a:latin typeface="Cambria Math" panose="02040503050406030204" charset="0"/>
                        <a:cs typeface="Cambria Math" panose="02040503050406030204" charset="0"/>
                      </a:rPr>
                      <m:t>𝜆</m:t>
                    </m:r>
                    <m:r>
                      <a:rPr lang="en-US" altLang="de-DE" b="0" i="1" smtClean="0">
                        <a:latin typeface="Cambria Math" panose="02040503050406030204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 ( </m:t>
                    </m:r>
                    <m:d>
                      <m:dPr>
                        <m:begChr m:val="|"/>
                        <m:endChr m:val="|"/>
                        <m:ctrlPr>
                          <a:rPr lang="de-DE" b="1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chemeClr val="accent2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b="0" i="1" smtClean="0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𝜕</m:t>
                                        </m:r>
                                      </m:e>
                                      <m:sub>
                                        <m:r>
                                          <a:rPr lang="de-DE" b="0" i="1" smtClean="0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r>
                                      <a:rPr lang="de-DE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  <m:r>
                      <a:rPr lang="de-DE" b="0" i="1" smtClean="0">
                        <a:latin typeface="Cambria Math" panose="02040503050406030204" charset="0"/>
                      </a:rPr>
                      <m:t>  </m:t>
                    </m:r>
                  </m:oMath>
                </a14:m>
                <a:r>
                  <a:rPr lang="de-DE" dirty="0">
                    <a:sym typeface="+mn-ea"/>
                  </a:rPr>
                  <a:t> +</a:t>
                </a:r>
                <a:r>
                  <a:rPr lang="de-DE" dirty="0">
                    <a:ea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de-DE" i="1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p>
                      <m:sSupPr>
                        <m:ctrlP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𝜕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5" name="Text 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2339" y="2108225"/>
                <a:ext cx="4280724" cy="449418"/>
              </a:xfrm>
              <a:prstGeom prst="rect">
                <a:avLst/>
              </a:prstGeom>
              <a:blipFill rotWithShape="1">
                <a:blip r:embed="rId1"/>
                <a:stretch>
                  <a:fillRect l="-7" t="-6" r="12" b="111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30"/>
          <p:cNvSpPr txBox="1"/>
          <p:nvPr/>
        </p:nvSpPr>
        <p:spPr>
          <a:xfrm>
            <a:off x="467544" y="3075395"/>
            <a:ext cx="2482216" cy="395356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b="1" dirty="0"/>
              <a:t>Goal</a:t>
            </a:r>
            <a:endParaRPr lang="en-US" b="1" dirty="0"/>
          </a:p>
        </p:txBody>
      </p:sp>
      <p:sp>
        <p:nvSpPr>
          <p:cNvPr id="38" name="Shape 3664"/>
          <p:cNvSpPr/>
          <p:nvPr/>
        </p:nvSpPr>
        <p:spPr>
          <a:xfrm>
            <a:off x="554778" y="1778804"/>
            <a:ext cx="451877" cy="4518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4727"/>
                </a:moveTo>
                <a:cubicBezTo>
                  <a:pt x="8631" y="14727"/>
                  <a:pt x="6873" y="12969"/>
                  <a:pt x="6873" y="10800"/>
                </a:cubicBezTo>
                <a:cubicBezTo>
                  <a:pt x="6873" y="8631"/>
                  <a:pt x="8631" y="6873"/>
                  <a:pt x="10800" y="6873"/>
                </a:cubicBezTo>
                <a:cubicBezTo>
                  <a:pt x="12969" y="6873"/>
                  <a:pt x="14727" y="8631"/>
                  <a:pt x="14727" y="10800"/>
                </a:cubicBezTo>
                <a:cubicBezTo>
                  <a:pt x="14727" y="12969"/>
                  <a:pt x="12969" y="14727"/>
                  <a:pt x="10800" y="14727"/>
                </a:cubicBezTo>
                <a:moveTo>
                  <a:pt x="10800" y="5891"/>
                </a:moveTo>
                <a:cubicBezTo>
                  <a:pt x="8088" y="5891"/>
                  <a:pt x="5891" y="8089"/>
                  <a:pt x="5891" y="10800"/>
                </a:cubicBezTo>
                <a:cubicBezTo>
                  <a:pt x="5891" y="13512"/>
                  <a:pt x="8088" y="15709"/>
                  <a:pt x="10800" y="15709"/>
                </a:cubicBezTo>
                <a:cubicBezTo>
                  <a:pt x="13512" y="15709"/>
                  <a:pt x="15709" y="13512"/>
                  <a:pt x="15709" y="10800"/>
                </a:cubicBezTo>
                <a:cubicBezTo>
                  <a:pt x="15709" y="8089"/>
                  <a:pt x="13512" y="5891"/>
                  <a:pt x="10800" y="5891"/>
                </a:cubicBezTo>
                <a:moveTo>
                  <a:pt x="20618" y="12013"/>
                </a:moveTo>
                <a:cubicBezTo>
                  <a:pt x="20614" y="12014"/>
                  <a:pt x="20611" y="12016"/>
                  <a:pt x="20607" y="12017"/>
                </a:cubicBezTo>
                <a:lnTo>
                  <a:pt x="19602" y="12268"/>
                </a:lnTo>
                <a:cubicBezTo>
                  <a:pt x="19256" y="12354"/>
                  <a:pt x="18984" y="12622"/>
                  <a:pt x="18892" y="12966"/>
                </a:cubicBezTo>
                <a:cubicBezTo>
                  <a:pt x="18703" y="13673"/>
                  <a:pt x="18421" y="14351"/>
                  <a:pt x="18053" y="14986"/>
                </a:cubicBezTo>
                <a:cubicBezTo>
                  <a:pt x="17873" y="15295"/>
                  <a:pt x="17876" y="15677"/>
                  <a:pt x="18060" y="15984"/>
                </a:cubicBezTo>
                <a:lnTo>
                  <a:pt x="18601" y="16885"/>
                </a:lnTo>
                <a:lnTo>
                  <a:pt x="16886" y="18600"/>
                </a:lnTo>
                <a:cubicBezTo>
                  <a:pt x="16882" y="18599"/>
                  <a:pt x="16878" y="18597"/>
                  <a:pt x="16875" y="18595"/>
                </a:cubicBezTo>
                <a:lnTo>
                  <a:pt x="15978" y="18057"/>
                </a:lnTo>
                <a:cubicBezTo>
                  <a:pt x="15822" y="17964"/>
                  <a:pt x="15648" y="17917"/>
                  <a:pt x="15473" y="17917"/>
                </a:cubicBezTo>
                <a:cubicBezTo>
                  <a:pt x="15304" y="17917"/>
                  <a:pt x="15134" y="17961"/>
                  <a:pt x="14982" y="18049"/>
                </a:cubicBezTo>
                <a:cubicBezTo>
                  <a:pt x="14348" y="18415"/>
                  <a:pt x="13671" y="18696"/>
                  <a:pt x="12968" y="18884"/>
                </a:cubicBezTo>
                <a:cubicBezTo>
                  <a:pt x="12624" y="18976"/>
                  <a:pt x="12356" y="19248"/>
                  <a:pt x="12269" y="19594"/>
                </a:cubicBezTo>
                <a:lnTo>
                  <a:pt x="12016" y="20608"/>
                </a:lnTo>
                <a:cubicBezTo>
                  <a:pt x="12015" y="20611"/>
                  <a:pt x="12014" y="20614"/>
                  <a:pt x="12012" y="20619"/>
                </a:cubicBezTo>
                <a:lnTo>
                  <a:pt x="9587" y="20619"/>
                </a:lnTo>
                <a:lnTo>
                  <a:pt x="9331" y="19594"/>
                </a:lnTo>
                <a:cubicBezTo>
                  <a:pt x="9244" y="19248"/>
                  <a:pt x="8976" y="18976"/>
                  <a:pt x="8632" y="18884"/>
                </a:cubicBezTo>
                <a:cubicBezTo>
                  <a:pt x="7929" y="18696"/>
                  <a:pt x="7251" y="18415"/>
                  <a:pt x="6617" y="18049"/>
                </a:cubicBezTo>
                <a:cubicBezTo>
                  <a:pt x="6465" y="17961"/>
                  <a:pt x="6296" y="17917"/>
                  <a:pt x="6127" y="17917"/>
                </a:cubicBezTo>
                <a:cubicBezTo>
                  <a:pt x="5951" y="17917"/>
                  <a:pt x="5777" y="17964"/>
                  <a:pt x="5621" y="18057"/>
                </a:cubicBezTo>
                <a:lnTo>
                  <a:pt x="4725" y="18595"/>
                </a:lnTo>
                <a:cubicBezTo>
                  <a:pt x="4722" y="18597"/>
                  <a:pt x="4718" y="18599"/>
                  <a:pt x="4714" y="18600"/>
                </a:cubicBezTo>
                <a:lnTo>
                  <a:pt x="3000" y="16885"/>
                </a:lnTo>
                <a:lnTo>
                  <a:pt x="3540" y="15983"/>
                </a:lnTo>
                <a:cubicBezTo>
                  <a:pt x="3724" y="15677"/>
                  <a:pt x="3727" y="15295"/>
                  <a:pt x="3548" y="14986"/>
                </a:cubicBezTo>
                <a:cubicBezTo>
                  <a:pt x="3179" y="14351"/>
                  <a:pt x="2897" y="13672"/>
                  <a:pt x="2708" y="12966"/>
                </a:cubicBezTo>
                <a:cubicBezTo>
                  <a:pt x="2616" y="12622"/>
                  <a:pt x="2343" y="12354"/>
                  <a:pt x="1998" y="12268"/>
                </a:cubicBezTo>
                <a:lnTo>
                  <a:pt x="993" y="12017"/>
                </a:lnTo>
                <a:cubicBezTo>
                  <a:pt x="989" y="12016"/>
                  <a:pt x="986" y="12014"/>
                  <a:pt x="982" y="12013"/>
                </a:cubicBezTo>
                <a:lnTo>
                  <a:pt x="982" y="9587"/>
                </a:lnTo>
                <a:lnTo>
                  <a:pt x="1998" y="9333"/>
                </a:lnTo>
                <a:cubicBezTo>
                  <a:pt x="2343" y="9247"/>
                  <a:pt x="2616" y="8979"/>
                  <a:pt x="2708" y="8634"/>
                </a:cubicBezTo>
                <a:cubicBezTo>
                  <a:pt x="2897" y="7928"/>
                  <a:pt x="3179" y="7250"/>
                  <a:pt x="3548" y="6615"/>
                </a:cubicBezTo>
                <a:cubicBezTo>
                  <a:pt x="3727" y="6305"/>
                  <a:pt x="3724" y="5924"/>
                  <a:pt x="3540" y="5617"/>
                </a:cubicBezTo>
                <a:lnTo>
                  <a:pt x="3005" y="4725"/>
                </a:lnTo>
                <a:cubicBezTo>
                  <a:pt x="3004" y="4722"/>
                  <a:pt x="3002" y="4718"/>
                  <a:pt x="3000" y="4714"/>
                </a:cubicBezTo>
                <a:lnTo>
                  <a:pt x="4715" y="3000"/>
                </a:lnTo>
                <a:lnTo>
                  <a:pt x="5621" y="3544"/>
                </a:lnTo>
                <a:cubicBezTo>
                  <a:pt x="5777" y="3637"/>
                  <a:pt x="5951" y="3683"/>
                  <a:pt x="6127" y="3683"/>
                </a:cubicBezTo>
                <a:cubicBezTo>
                  <a:pt x="6296" y="3683"/>
                  <a:pt x="6465" y="3640"/>
                  <a:pt x="6618" y="3551"/>
                </a:cubicBezTo>
                <a:cubicBezTo>
                  <a:pt x="7251" y="3185"/>
                  <a:pt x="7929" y="2904"/>
                  <a:pt x="8632" y="2717"/>
                </a:cubicBezTo>
                <a:cubicBezTo>
                  <a:pt x="8976" y="2624"/>
                  <a:pt x="9244" y="2353"/>
                  <a:pt x="9331" y="2007"/>
                </a:cubicBezTo>
                <a:lnTo>
                  <a:pt x="9587" y="982"/>
                </a:lnTo>
                <a:lnTo>
                  <a:pt x="12012" y="982"/>
                </a:lnTo>
                <a:cubicBezTo>
                  <a:pt x="12014" y="986"/>
                  <a:pt x="12015" y="989"/>
                  <a:pt x="12016" y="993"/>
                </a:cubicBezTo>
                <a:lnTo>
                  <a:pt x="12269" y="2007"/>
                </a:lnTo>
                <a:cubicBezTo>
                  <a:pt x="12356" y="2353"/>
                  <a:pt x="12624" y="2624"/>
                  <a:pt x="12968" y="2717"/>
                </a:cubicBezTo>
                <a:cubicBezTo>
                  <a:pt x="13671" y="2904"/>
                  <a:pt x="14348" y="3185"/>
                  <a:pt x="14982" y="3551"/>
                </a:cubicBezTo>
                <a:cubicBezTo>
                  <a:pt x="15134" y="3640"/>
                  <a:pt x="15304" y="3683"/>
                  <a:pt x="15473" y="3683"/>
                </a:cubicBezTo>
                <a:cubicBezTo>
                  <a:pt x="15648" y="3683"/>
                  <a:pt x="15822" y="3637"/>
                  <a:pt x="15978" y="3544"/>
                </a:cubicBezTo>
                <a:lnTo>
                  <a:pt x="16884" y="3000"/>
                </a:lnTo>
                <a:lnTo>
                  <a:pt x="18600" y="4714"/>
                </a:lnTo>
                <a:cubicBezTo>
                  <a:pt x="18598" y="4718"/>
                  <a:pt x="18597" y="4722"/>
                  <a:pt x="18595" y="4726"/>
                </a:cubicBezTo>
                <a:lnTo>
                  <a:pt x="18060" y="5617"/>
                </a:lnTo>
                <a:cubicBezTo>
                  <a:pt x="17876" y="5924"/>
                  <a:pt x="17873" y="6305"/>
                  <a:pt x="18053" y="6615"/>
                </a:cubicBezTo>
                <a:cubicBezTo>
                  <a:pt x="18421" y="7249"/>
                  <a:pt x="18703" y="7928"/>
                  <a:pt x="18892" y="8634"/>
                </a:cubicBezTo>
                <a:cubicBezTo>
                  <a:pt x="18984" y="8979"/>
                  <a:pt x="19256" y="9247"/>
                  <a:pt x="19602" y="9333"/>
                </a:cubicBezTo>
                <a:lnTo>
                  <a:pt x="20618" y="9587"/>
                </a:lnTo>
                <a:cubicBezTo>
                  <a:pt x="20618" y="9587"/>
                  <a:pt x="20618" y="12013"/>
                  <a:pt x="20618" y="12013"/>
                </a:cubicBezTo>
                <a:close/>
                <a:moveTo>
                  <a:pt x="20880" y="8641"/>
                </a:moveTo>
                <a:lnTo>
                  <a:pt x="19841" y="8380"/>
                </a:lnTo>
                <a:cubicBezTo>
                  <a:pt x="19626" y="7580"/>
                  <a:pt x="19308" y="6822"/>
                  <a:pt x="18902" y="6122"/>
                </a:cubicBezTo>
                <a:lnTo>
                  <a:pt x="19455" y="5201"/>
                </a:lnTo>
                <a:cubicBezTo>
                  <a:pt x="19625" y="4871"/>
                  <a:pt x="19736" y="4463"/>
                  <a:pt x="19455" y="4182"/>
                </a:cubicBezTo>
                <a:lnTo>
                  <a:pt x="17419" y="2146"/>
                </a:lnTo>
                <a:cubicBezTo>
                  <a:pt x="17292" y="2018"/>
                  <a:pt x="17136" y="1968"/>
                  <a:pt x="16975" y="1968"/>
                </a:cubicBezTo>
                <a:cubicBezTo>
                  <a:pt x="16778" y="1968"/>
                  <a:pt x="16572" y="2043"/>
                  <a:pt x="16400" y="2146"/>
                </a:cubicBezTo>
                <a:lnTo>
                  <a:pt x="15473" y="2702"/>
                </a:lnTo>
                <a:cubicBezTo>
                  <a:pt x="14775" y="2298"/>
                  <a:pt x="14020" y="1982"/>
                  <a:pt x="13222" y="1768"/>
                </a:cubicBezTo>
                <a:lnTo>
                  <a:pt x="12960" y="720"/>
                </a:lnTo>
                <a:cubicBezTo>
                  <a:pt x="12848" y="367"/>
                  <a:pt x="12638" y="0"/>
                  <a:pt x="12240" y="0"/>
                </a:cubicBezTo>
                <a:lnTo>
                  <a:pt x="9360" y="0"/>
                </a:lnTo>
                <a:cubicBezTo>
                  <a:pt x="8962" y="0"/>
                  <a:pt x="8730" y="367"/>
                  <a:pt x="8640" y="720"/>
                </a:cubicBezTo>
                <a:lnTo>
                  <a:pt x="8378" y="1768"/>
                </a:lnTo>
                <a:cubicBezTo>
                  <a:pt x="7580" y="1982"/>
                  <a:pt x="6825" y="2298"/>
                  <a:pt x="6127" y="2702"/>
                </a:cubicBezTo>
                <a:lnTo>
                  <a:pt x="5200" y="2146"/>
                </a:lnTo>
                <a:cubicBezTo>
                  <a:pt x="5028" y="2043"/>
                  <a:pt x="4822" y="1968"/>
                  <a:pt x="4625" y="1968"/>
                </a:cubicBezTo>
                <a:cubicBezTo>
                  <a:pt x="4464" y="1968"/>
                  <a:pt x="4308" y="2018"/>
                  <a:pt x="4181" y="2146"/>
                </a:cubicBezTo>
                <a:lnTo>
                  <a:pt x="2145" y="4182"/>
                </a:lnTo>
                <a:cubicBezTo>
                  <a:pt x="1864" y="4463"/>
                  <a:pt x="1975" y="4871"/>
                  <a:pt x="2145" y="5201"/>
                </a:cubicBezTo>
                <a:lnTo>
                  <a:pt x="2698" y="6122"/>
                </a:lnTo>
                <a:cubicBezTo>
                  <a:pt x="2292" y="6822"/>
                  <a:pt x="1973" y="7580"/>
                  <a:pt x="1759" y="8380"/>
                </a:cubicBezTo>
                <a:lnTo>
                  <a:pt x="720" y="8641"/>
                </a:lnTo>
                <a:cubicBezTo>
                  <a:pt x="367" y="8730"/>
                  <a:pt x="0" y="8963"/>
                  <a:pt x="0" y="9361"/>
                </a:cubicBezTo>
                <a:lnTo>
                  <a:pt x="0" y="12240"/>
                </a:lnTo>
                <a:cubicBezTo>
                  <a:pt x="0" y="12638"/>
                  <a:pt x="367" y="12848"/>
                  <a:pt x="720" y="12960"/>
                </a:cubicBezTo>
                <a:lnTo>
                  <a:pt x="1759" y="13220"/>
                </a:lnTo>
                <a:cubicBezTo>
                  <a:pt x="1973" y="14021"/>
                  <a:pt x="2292" y="14778"/>
                  <a:pt x="2698" y="15479"/>
                </a:cubicBezTo>
                <a:lnTo>
                  <a:pt x="2145" y="16400"/>
                </a:lnTo>
                <a:cubicBezTo>
                  <a:pt x="1959" y="16714"/>
                  <a:pt x="1864" y="17138"/>
                  <a:pt x="2145" y="17419"/>
                </a:cubicBezTo>
                <a:lnTo>
                  <a:pt x="4181" y="19455"/>
                </a:lnTo>
                <a:cubicBezTo>
                  <a:pt x="4305" y="19579"/>
                  <a:pt x="4454" y="19627"/>
                  <a:pt x="4610" y="19627"/>
                </a:cubicBezTo>
                <a:cubicBezTo>
                  <a:pt x="4807" y="19627"/>
                  <a:pt x="5016" y="19550"/>
                  <a:pt x="5200" y="19455"/>
                </a:cubicBezTo>
                <a:lnTo>
                  <a:pt x="6127" y="18899"/>
                </a:lnTo>
                <a:cubicBezTo>
                  <a:pt x="6825" y="19303"/>
                  <a:pt x="7580" y="19619"/>
                  <a:pt x="8378" y="19832"/>
                </a:cubicBezTo>
                <a:lnTo>
                  <a:pt x="8640" y="20880"/>
                </a:lnTo>
                <a:cubicBezTo>
                  <a:pt x="8730" y="21233"/>
                  <a:pt x="8962" y="21600"/>
                  <a:pt x="9360" y="21600"/>
                </a:cubicBezTo>
                <a:lnTo>
                  <a:pt x="12240" y="21600"/>
                </a:lnTo>
                <a:cubicBezTo>
                  <a:pt x="12638" y="21600"/>
                  <a:pt x="12848" y="21233"/>
                  <a:pt x="12960" y="20880"/>
                </a:cubicBezTo>
                <a:lnTo>
                  <a:pt x="13222" y="19832"/>
                </a:lnTo>
                <a:cubicBezTo>
                  <a:pt x="14020" y="19619"/>
                  <a:pt x="14775" y="19303"/>
                  <a:pt x="15473" y="18899"/>
                </a:cubicBezTo>
                <a:lnTo>
                  <a:pt x="16400" y="19455"/>
                </a:lnTo>
                <a:cubicBezTo>
                  <a:pt x="16584" y="19550"/>
                  <a:pt x="16793" y="19627"/>
                  <a:pt x="16990" y="19627"/>
                </a:cubicBezTo>
                <a:cubicBezTo>
                  <a:pt x="17146" y="19627"/>
                  <a:pt x="17294" y="19579"/>
                  <a:pt x="17419" y="19455"/>
                </a:cubicBezTo>
                <a:lnTo>
                  <a:pt x="19455" y="17419"/>
                </a:lnTo>
                <a:cubicBezTo>
                  <a:pt x="19736" y="17138"/>
                  <a:pt x="19641" y="16714"/>
                  <a:pt x="19455" y="16400"/>
                </a:cubicBezTo>
                <a:lnTo>
                  <a:pt x="18902" y="15479"/>
                </a:lnTo>
                <a:cubicBezTo>
                  <a:pt x="19308" y="14778"/>
                  <a:pt x="19626" y="14021"/>
                  <a:pt x="19841" y="13220"/>
                </a:cubicBezTo>
                <a:lnTo>
                  <a:pt x="20880" y="12960"/>
                </a:lnTo>
                <a:cubicBezTo>
                  <a:pt x="21233" y="12848"/>
                  <a:pt x="21600" y="12638"/>
                  <a:pt x="21600" y="12240"/>
                </a:cubicBezTo>
                <a:lnTo>
                  <a:pt x="21600" y="9361"/>
                </a:lnTo>
                <a:cubicBezTo>
                  <a:pt x="21600" y="8963"/>
                  <a:pt x="21233" y="8730"/>
                  <a:pt x="20880" y="8641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4786032" y="2910430"/>
            <a:ext cx="4212591" cy="3269659"/>
            <a:chOff x="1814072" y="3437888"/>
            <a:chExt cx="2455033" cy="2495551"/>
          </a:xfrm>
        </p:grpSpPr>
        <p:sp>
          <p:nvSpPr>
            <p:cNvPr id="31" name="Rectangle 30"/>
            <p:cNvSpPr/>
            <p:nvPr/>
          </p:nvSpPr>
          <p:spPr>
            <a:xfrm>
              <a:off x="1814072" y="3437888"/>
              <a:ext cx="2453128" cy="2495551"/>
            </a:xfrm>
            <a:prstGeom prst="rect">
              <a:avLst/>
            </a:prstGeom>
            <a:noFill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39600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 flipV="1">
              <a:off x="1814072" y="3437888"/>
              <a:ext cx="2455033" cy="51632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feld 2"/>
              <p:cNvSpPr txBox="1"/>
              <p:nvPr/>
            </p:nvSpPr>
            <p:spPr>
              <a:xfrm>
                <a:off x="361052" y="4918774"/>
                <a:ext cx="925190" cy="394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𝝁</m:t>
                          </m:r>
                        </m:e>
                        <m:sub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𝒙</m:t>
                          </m:r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/</m:t>
                          </m:r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𝒚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charset="0"/>
                        </a:rPr>
                        <m:t>=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3" name="Textfeld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052" y="4918774"/>
                <a:ext cx="925190" cy="394788"/>
              </a:xfrm>
              <a:prstGeom prst="rect">
                <a:avLst/>
              </a:prstGeom>
              <a:blipFill rotWithShape="1">
                <a:blip r:embed="rId2"/>
                <a:stretch>
                  <a:fillRect l="-40" t="-16" r="40" b="131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Geschweifte Klammer links 6"/>
          <p:cNvSpPr/>
          <p:nvPr/>
        </p:nvSpPr>
        <p:spPr>
          <a:xfrm>
            <a:off x="1190440" y="4632906"/>
            <a:ext cx="301876" cy="953874"/>
          </a:xfrm>
          <a:prstGeom prst="leftBrac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8" name="Textfeld 7"/>
          <p:cNvSpPr txBox="1"/>
          <p:nvPr/>
        </p:nvSpPr>
        <p:spPr>
          <a:xfrm>
            <a:off x="1500857" y="4625756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0   , on </a:t>
            </a:r>
            <a:r>
              <a:rPr lang="de-DE" dirty="0" err="1"/>
              <a:t>edges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1486849" y="5134921"/>
            <a:ext cx="1864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1   , </a:t>
            </a:r>
            <a:r>
              <a:rPr lang="de-DE" dirty="0" err="1"/>
              <a:t>inside</a:t>
            </a:r>
            <a:r>
              <a:rPr lang="de-DE" dirty="0"/>
              <a:t> plane</a:t>
            </a:r>
            <a:endParaRPr lang="de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 Box 4"/>
              <p:cNvSpPr txBox="1"/>
              <p:nvPr/>
            </p:nvSpPr>
            <p:spPr>
              <a:xfrm>
                <a:off x="381335" y="3668832"/>
                <a:ext cx="3810595" cy="414537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altLang="de-DE" b="0" i="1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de-DE" altLang="de-DE" b="0" i="1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  <m:t>𝐿</m:t>
                        </m:r>
                      </m:e>
                      <m:sub>
                        <m:r>
                          <a:rPr lang="de-DE" altLang="de-DE" b="0" i="1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  <m:t>𝑠</m:t>
                        </m:r>
                      </m:sub>
                    </m:sSub>
                    <m:r>
                      <a:rPr lang="de-DE" altLang="de-DE" b="0" i="1" smtClean="0">
                        <a:latin typeface="Cambria Math" panose="02040503050406030204" charset="0"/>
                        <a:cs typeface="Cambria Math" panose="02040503050406030204" charset="0"/>
                      </a:rPr>
                      <m:t>= </m:t>
                    </m:r>
                    <m:r>
                      <a:rPr lang="en-US" altLang="de-DE" i="1" smtClean="0">
                        <a:latin typeface="Cambria Math" panose="02040503050406030204" charset="0"/>
                        <a:cs typeface="Cambria Math" panose="02040503050406030204" charset="0"/>
                      </a:rPr>
                      <m:t>𝜆</m:t>
                    </m:r>
                    <m:r>
                      <a:rPr lang="en-US" altLang="de-DE" b="0" i="1" smtClean="0">
                        <a:latin typeface="Cambria Math" panose="02040503050406030204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 ( </m:t>
                    </m:r>
                    <m:d>
                      <m:dPr>
                        <m:begChr m:val="|"/>
                        <m:endChr m:val="|"/>
                        <m:ctrlPr>
                          <a:rPr lang="de-DE" i="1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b>
                      <m:sSubPr>
                        <m:ctrlP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bPr>
                      <m:e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𝝁</m:t>
                        </m:r>
                      </m:e>
                      <m:sub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𝒙</m:t>
                        </m:r>
                      </m:sub>
                    </m:sSub>
                    <m:r>
                      <a:rPr lang="de-DE" b="0" i="1" smtClean="0">
                        <a:solidFill>
                          <a:srgbClr val="9C1C26"/>
                        </a:solidFill>
                        <a:latin typeface="Cambria Math" panose="02040503050406030204" charset="0"/>
                      </a:rPr>
                      <m:t>  </m:t>
                    </m:r>
                  </m:oMath>
                </a14:m>
                <a:r>
                  <a:rPr lang="de-DE" dirty="0">
                    <a:solidFill>
                      <a:srgbClr val="9C1C26"/>
                    </a:solidFill>
                    <a:sym typeface="+mn-ea"/>
                  </a:rPr>
                  <a:t> </a:t>
                </a:r>
                <a:r>
                  <a:rPr lang="de-DE" dirty="0">
                    <a:sym typeface="+mn-ea"/>
                  </a:rPr>
                  <a:t>+</a:t>
                </a:r>
                <a:r>
                  <a:rPr lang="de-DE" dirty="0">
                    <a:ea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i="1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  <m:r>
                              <a:rPr lang="de-DE" b="0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de-DE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∗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𝝁</m:t>
                        </m:r>
                      </m:e>
                      <m:sub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𝒚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)</m:t>
                    </m:r>
                  </m:oMath>
                </a14:m>
                <a:endParaRPr lang="en-US" i="1" dirty="0"/>
              </a:p>
            </p:txBody>
          </p:sp>
        </mc:Choice>
        <mc:Fallback>
          <p:sp>
            <p:nvSpPr>
              <p:cNvPr id="20" name="Text 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335" y="3668832"/>
                <a:ext cx="3810595" cy="414537"/>
              </a:xfrm>
              <a:prstGeom prst="rect">
                <a:avLst/>
              </a:prstGeom>
              <a:blipFill rotWithShape="1">
                <a:blip r:embed="rId3"/>
                <a:stretch>
                  <a:fillRect l="-9" t="-105" r="8" b="77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feld 11"/>
              <p:cNvSpPr txBox="1"/>
              <p:nvPr/>
            </p:nvSpPr>
            <p:spPr>
              <a:xfrm>
                <a:off x="4771113" y="3069483"/>
                <a:ext cx="3570208" cy="6915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b="1" dirty="0"/>
                  <a:t>Calculate </a:t>
                </a:r>
                <a:r>
                  <a:rPr lang="de-DE" b="1" dirty="0" err="1"/>
                  <a:t>gradient</a:t>
                </a:r>
                <a:r>
                  <a:rPr lang="de-DE" b="1" dirty="0"/>
                  <a:t> </a:t>
                </a:r>
                <a:r>
                  <a:rPr lang="de-DE" b="1" dirty="0" err="1"/>
                  <a:t>of</a:t>
                </a:r>
                <a:r>
                  <a:rPr lang="de-DE" b="1" dirty="0"/>
                  <a:t> SP-labels</a:t>
                </a:r>
                <a:endParaRPr lang="de-DE" b="1" dirty="0"/>
              </a:p>
              <a:p>
                <a:pPr marL="742950" lvl="1" indent="-285750">
                  <a:buFont typeface="Arial" panose="020B060402020209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1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𝝏</m:t>
                            </m:r>
                          </m:e>
                          <m:sub>
                            <m: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𝒙</m:t>
                            </m:r>
                          </m:sub>
                        </m:sSub>
                        <m:r>
                          <a:rPr lang="de-DE" b="1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&amp;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𝝏</m:t>
                            </m:r>
                          </m:e>
                          <m:sub>
                            <m: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𝒚</m:t>
                            </m:r>
                            <m: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</m:sub>
                        </m:sSub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</a:t>
                </a:r>
                <a:endParaRPr lang="de-DE" dirty="0"/>
              </a:p>
            </p:txBody>
          </p:sp>
        </mc:Choice>
        <mc:Fallback>
          <p:sp>
            <p:nvSpPr>
              <p:cNvPr id="12" name="Textfeld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1113" y="3069483"/>
                <a:ext cx="3570208" cy="691536"/>
              </a:xfrm>
              <a:prstGeom prst="rect">
                <a:avLst/>
              </a:prstGeom>
              <a:blipFill rotWithShape="1">
                <a:blip r:embed="rId4"/>
                <a:stretch>
                  <a:fillRect l="-10" t="-76" r="17" b="79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feld 13"/>
              <p:cNvSpPr txBox="1"/>
              <p:nvPr/>
            </p:nvSpPr>
            <p:spPr>
              <a:xfrm>
                <a:off x="4804568" y="4019466"/>
                <a:ext cx="4269630" cy="188994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de-DE" dirty="0">
                    <a:solidFill>
                      <a:schemeClr val="accent1">
                        <a:lumMod val="75000"/>
                      </a:schemeClr>
                    </a:solidFill>
                  </a:rPr>
                  <a:t>If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𝑥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/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𝑦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~= 0 &amp;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𝑥</m:t>
                                </m:r>
                                <m:r>
                                  <a:rPr lang="de-DE" b="0" i="1" smtClean="0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/</m:t>
                                </m:r>
                                <m:r>
                                  <a:rPr lang="de-DE" b="0" i="1" smtClean="0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  <m: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&lt;</m:t>
                    </m:r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𝑡ℎ𝑟𝑒𝑠ℎ𝑜𝑙𝑑</m:t>
                    </m:r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:</m:t>
                    </m:r>
                  </m:oMath>
                </a14:m>
                <a:endParaRPr lang="de-DE" b="0" dirty="0">
                  <a:ea typeface="Cambria Math" panose="02040503050406030204" charset="0"/>
                </a:endParaRPr>
              </a:p>
              <a:p>
                <a:endParaRPr lang="de-DE" b="0" dirty="0">
                  <a:ea typeface="Cambria Math" panose="02040503050406030204" charset="0"/>
                </a:endParaRPr>
              </a:p>
              <a:p>
                <a:r>
                  <a:rPr lang="de-DE" dirty="0"/>
                  <a:t>	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𝑥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/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𝑦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= 0</a:t>
                </a:r>
                <a:endParaRPr lang="de-DE" dirty="0"/>
              </a:p>
              <a:p>
                <a:r>
                  <a:rPr lang="de-DE" dirty="0" err="1">
                    <a:solidFill>
                      <a:schemeClr val="accent1">
                        <a:lumMod val="75000"/>
                      </a:schemeClr>
                    </a:solidFill>
                  </a:rPr>
                  <a:t>else</a:t>
                </a:r>
                <a:r>
                  <a:rPr lang="de-DE" dirty="0">
                    <a:solidFill>
                      <a:schemeClr val="accent1">
                        <a:lumMod val="75000"/>
                      </a:schemeClr>
                    </a:solidFill>
                  </a:rPr>
                  <a:t>:</a:t>
                </a:r>
                <a:endParaRPr lang="de-DE" dirty="0">
                  <a:solidFill>
                    <a:schemeClr val="accent1">
                      <a:lumMod val="75000"/>
                    </a:schemeClr>
                  </a:solidFill>
                </a:endParaRPr>
              </a:p>
              <a:p>
                <a:endParaRPr lang="de-DE" dirty="0"/>
              </a:p>
              <a:p>
                <a:r>
                  <a:rPr lang="de-DE" dirty="0"/>
                  <a:t>	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𝑥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/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𝑦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= 1</a:t>
                </a:r>
                <a:endParaRPr lang="de-DE" dirty="0"/>
              </a:p>
            </p:txBody>
          </p:sp>
        </mc:Choice>
        <mc:Fallback>
          <p:sp>
            <p:nvSpPr>
              <p:cNvPr id="14" name="Textfeld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4568" y="4019466"/>
                <a:ext cx="4269630" cy="1889941"/>
              </a:xfrm>
              <a:prstGeom prst="rect">
                <a:avLst/>
              </a:prstGeom>
              <a:blipFill rotWithShape="1">
                <a:blip r:embed="rId5"/>
                <a:stretch>
                  <a:fillRect l="-4" t="-29" r="1" b="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" name="Group 29"/>
          <p:cNvGrpSpPr/>
          <p:nvPr/>
        </p:nvGrpSpPr>
        <p:grpSpPr>
          <a:xfrm>
            <a:off x="298837" y="2910431"/>
            <a:ext cx="4212591" cy="3280770"/>
            <a:chOff x="1814072" y="3437888"/>
            <a:chExt cx="2455033" cy="2495551"/>
          </a:xfrm>
        </p:grpSpPr>
        <p:sp>
          <p:nvSpPr>
            <p:cNvPr id="25" name="Rectangle 30"/>
            <p:cNvSpPr/>
            <p:nvPr/>
          </p:nvSpPr>
          <p:spPr>
            <a:xfrm>
              <a:off x="1814072" y="3437888"/>
              <a:ext cx="2453128" cy="2495551"/>
            </a:xfrm>
            <a:prstGeom prst="rect">
              <a:avLst/>
            </a:prstGeom>
            <a:noFill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39600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26" name="Rectangle 31"/>
            <p:cNvSpPr/>
            <p:nvPr/>
          </p:nvSpPr>
          <p:spPr>
            <a:xfrm flipV="1">
              <a:off x="1814072" y="3437888"/>
              <a:ext cx="2455033" cy="51632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en-US" dirty="0"/>
              <a:t>Loss </a:t>
            </a:r>
            <a:r>
              <a:rPr lang="de-DE" altLang="en-US" dirty="0" err="1"/>
              <a:t>Function</a:t>
            </a:r>
            <a:br>
              <a:rPr lang="de-DE" altLang="en-US" dirty="0"/>
            </a:br>
            <a:r>
              <a:rPr lang="de-DE" altLang="en-US" sz="2000" dirty="0"/>
              <a:t>Superpixel </a:t>
            </a:r>
            <a:r>
              <a:rPr lang="de-DE" altLang="en-US" sz="2000" dirty="0" err="1"/>
              <a:t>Continuous</a:t>
            </a:r>
            <a:r>
              <a:rPr lang="de-DE" altLang="en-US" sz="2000" dirty="0"/>
              <a:t> Loss </a:t>
            </a:r>
            <a:r>
              <a:rPr lang="de-DE" altLang="en-US" sz="2000" dirty="0" err="1"/>
              <a:t>Function</a:t>
            </a:r>
            <a:endParaRPr lang="de-DE" altLang="en-US" sz="2000" dirty="0"/>
          </a:p>
        </p:txBody>
      </p:sp>
      <p:sp>
        <p:nvSpPr>
          <p:cNvPr id="11" name="Content Placeholder 3"/>
          <p:cNvSpPr/>
          <p:nvPr/>
        </p:nvSpPr>
        <p:spPr>
          <a:xfrm>
            <a:off x="381825" y="1525905"/>
            <a:ext cx="7719060" cy="49276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/>
            <a:endParaRPr lang="de-DE" altLang="en-US" b="1"/>
          </a:p>
        </p:txBody>
      </p:sp>
      <p:sp>
        <p:nvSpPr>
          <p:cNvPr id="19" name="Freeform 18"/>
          <p:cNvSpPr/>
          <p:nvPr/>
        </p:nvSpPr>
        <p:spPr>
          <a:xfrm rot="16200000" flipH="1" flipV="1">
            <a:off x="246694" y="1705635"/>
            <a:ext cx="1068070" cy="914400"/>
          </a:xfrm>
          <a:custGeom>
            <a:avLst/>
            <a:gdLst>
              <a:gd name="connsiteX0" fmla="*/ 0 w 1068080"/>
              <a:gd name="connsiteY0" fmla="*/ 914400 h 914400"/>
              <a:gd name="connsiteX1" fmla="*/ 0 w 1068080"/>
              <a:gd name="connsiteY1" fmla="*/ 0 h 914400"/>
              <a:gd name="connsiteX2" fmla="*/ 914400 w 1068080"/>
              <a:gd name="connsiteY2" fmla="*/ 0 h 914400"/>
              <a:gd name="connsiteX3" fmla="*/ 914400 w 1068080"/>
              <a:gd name="connsiteY3" fmla="*/ 760720 h 914400"/>
              <a:gd name="connsiteX4" fmla="*/ 1068080 w 1068080"/>
              <a:gd name="connsiteY4" fmla="*/ 914400 h 914400"/>
              <a:gd name="connsiteX5" fmla="*/ 914400 w 1068080"/>
              <a:gd name="connsiteY5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8080" h="914400">
                <a:moveTo>
                  <a:pt x="0" y="914400"/>
                </a:moveTo>
                <a:lnTo>
                  <a:pt x="0" y="0"/>
                </a:lnTo>
                <a:lnTo>
                  <a:pt x="914400" y="0"/>
                </a:lnTo>
                <a:lnTo>
                  <a:pt x="914400" y="760720"/>
                </a:lnTo>
                <a:lnTo>
                  <a:pt x="1068080" y="914400"/>
                </a:lnTo>
                <a:lnTo>
                  <a:pt x="914400" y="914400"/>
                </a:lnTo>
                <a:close/>
              </a:path>
            </a:pathLst>
          </a:custGeom>
          <a:solidFill>
            <a:schemeClr val="accent1"/>
          </a:solidFill>
          <a:ln w="6350"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r"/>
            <a:endParaRPr lang="en-US"/>
          </a:p>
        </p:txBody>
      </p:sp>
      <p:sp>
        <p:nvSpPr>
          <p:cNvPr id="22" name="Rectangle 29"/>
          <p:cNvSpPr/>
          <p:nvPr/>
        </p:nvSpPr>
        <p:spPr>
          <a:xfrm>
            <a:off x="1486849" y="1631401"/>
            <a:ext cx="3049270" cy="885826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r>
              <a:rPr lang="de-DE" altLang="en-US" b="1" dirty="0" err="1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Mathematical</a:t>
            </a:r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 Implementation </a:t>
            </a:r>
            <a:endParaRPr lang="de-DE" altLang="en-US" b="1" dirty="0">
              <a:solidFill>
                <a:srgbClr val="FFFFFF"/>
              </a:solidFill>
              <a:latin typeface="Open Sans" charset="0"/>
              <a:ea typeface="Open Sans" charset="0"/>
              <a:cs typeface="Open Sans" charset="0"/>
            </a:endParaRPr>
          </a:p>
          <a:p>
            <a:r>
              <a:rPr lang="de-DE" altLang="en-US" b="1" dirty="0" err="1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Continuous</a:t>
            </a:r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 SP-Loss</a:t>
            </a:r>
            <a:endParaRPr lang="de-DE" altLang="en-US" b="1" dirty="0">
              <a:solidFill>
                <a:srgbClr val="FFFFFF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23" name="Text Box 22"/>
          <p:cNvSpPr txBox="1"/>
          <p:nvPr/>
        </p:nvSpPr>
        <p:spPr>
          <a:xfrm>
            <a:off x="4767748" y="1648143"/>
            <a:ext cx="367982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indent="0">
              <a:buFont typeface="+mj-lt"/>
            </a:pPr>
            <a:r>
              <a:rPr lang="de-DE" altLang="en-US" b="1" dirty="0" err="1"/>
              <a:t>as</a:t>
            </a:r>
            <a:r>
              <a:rPr lang="de-DE" altLang="en-US" b="1" dirty="0"/>
              <a:t> </a:t>
            </a:r>
            <a:r>
              <a:rPr lang="de-DE" altLang="en-US" b="1" dirty="0" err="1"/>
              <a:t>part</a:t>
            </a:r>
            <a:r>
              <a:rPr lang="de-DE" altLang="en-US" b="1" dirty="0"/>
              <a:t> </a:t>
            </a:r>
            <a:r>
              <a:rPr lang="de-DE" altLang="en-US" b="1" dirty="0" err="1"/>
              <a:t>of</a:t>
            </a:r>
            <a:r>
              <a:rPr lang="de-DE" altLang="en-US" b="1" dirty="0"/>
              <a:t> </a:t>
            </a:r>
            <a:r>
              <a:rPr lang="de-DE" altLang="en-US" b="1" dirty="0" err="1"/>
              <a:t>the</a:t>
            </a:r>
            <a:r>
              <a:rPr lang="de-DE" altLang="en-US" b="1" dirty="0"/>
              <a:t> </a:t>
            </a:r>
            <a:r>
              <a:rPr lang="de-DE" altLang="en-US" b="1" dirty="0" err="1"/>
              <a:t>smoothness</a:t>
            </a:r>
            <a:r>
              <a:rPr lang="de-DE" altLang="en-US" b="1" dirty="0"/>
              <a:t> </a:t>
            </a:r>
            <a:r>
              <a:rPr lang="de-DE" altLang="en-US" b="1" dirty="0" err="1"/>
              <a:t>loss</a:t>
            </a:r>
            <a:endParaRPr lang="de-DE" altLang="en-US" b="1" dirty="0"/>
          </a:p>
          <a:p>
            <a:pPr marL="0" indent="0"/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 Box 4"/>
              <p:cNvSpPr txBox="1"/>
              <p:nvPr/>
            </p:nvSpPr>
            <p:spPr>
              <a:xfrm>
                <a:off x="4772339" y="2108225"/>
                <a:ext cx="4280724" cy="449418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de-DE" i="1" smtClean="0">
                        <a:latin typeface="Cambria Math" panose="02040503050406030204" charset="0"/>
                        <a:cs typeface="Cambria Math" panose="02040503050406030204" charset="0"/>
                      </a:rPr>
                      <m:t>𝜆</m:t>
                    </m:r>
                    <m:r>
                      <a:rPr lang="en-US" altLang="de-DE" b="0" i="1" smtClean="0">
                        <a:latin typeface="Cambria Math" panose="02040503050406030204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 ( </m:t>
                    </m:r>
                    <m:d>
                      <m:dPr>
                        <m:begChr m:val="|"/>
                        <m:endChr m:val="|"/>
                        <m:ctrlPr>
                          <a:rPr lang="de-DE" b="1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chemeClr val="accent2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b="0" i="1" smtClean="0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𝜕</m:t>
                                        </m:r>
                                      </m:e>
                                      <m:sub>
                                        <m:r>
                                          <a:rPr lang="de-DE" b="0" i="1" smtClean="0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r>
                                      <a:rPr lang="de-DE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  <m:r>
                      <a:rPr lang="de-DE" b="0" i="1" smtClean="0">
                        <a:latin typeface="Cambria Math" panose="02040503050406030204" charset="0"/>
                      </a:rPr>
                      <m:t>  </m:t>
                    </m:r>
                  </m:oMath>
                </a14:m>
                <a:r>
                  <a:rPr lang="de-DE" dirty="0">
                    <a:sym typeface="+mn-ea"/>
                  </a:rPr>
                  <a:t> +</a:t>
                </a:r>
                <a:r>
                  <a:rPr lang="de-DE" dirty="0">
                    <a:ea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de-DE" i="1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p>
                      <m:sSupPr>
                        <m:ctrlP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𝜕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5" name="Text 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2339" y="2108225"/>
                <a:ext cx="4280724" cy="449418"/>
              </a:xfrm>
              <a:prstGeom prst="rect">
                <a:avLst/>
              </a:prstGeom>
              <a:blipFill rotWithShape="1">
                <a:blip r:embed="rId1"/>
                <a:stretch>
                  <a:fillRect l="-7" t="-6" r="12" b="111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30"/>
          <p:cNvSpPr txBox="1"/>
          <p:nvPr/>
        </p:nvSpPr>
        <p:spPr>
          <a:xfrm>
            <a:off x="467544" y="3075395"/>
            <a:ext cx="2482216" cy="395356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b="1" dirty="0"/>
              <a:t>Goal</a:t>
            </a:r>
            <a:endParaRPr lang="en-US" b="1" dirty="0"/>
          </a:p>
        </p:txBody>
      </p:sp>
      <p:sp>
        <p:nvSpPr>
          <p:cNvPr id="38" name="Shape 3664"/>
          <p:cNvSpPr/>
          <p:nvPr/>
        </p:nvSpPr>
        <p:spPr>
          <a:xfrm>
            <a:off x="554778" y="1778804"/>
            <a:ext cx="451877" cy="4518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4727"/>
                </a:moveTo>
                <a:cubicBezTo>
                  <a:pt x="8631" y="14727"/>
                  <a:pt x="6873" y="12969"/>
                  <a:pt x="6873" y="10800"/>
                </a:cubicBezTo>
                <a:cubicBezTo>
                  <a:pt x="6873" y="8631"/>
                  <a:pt x="8631" y="6873"/>
                  <a:pt x="10800" y="6873"/>
                </a:cubicBezTo>
                <a:cubicBezTo>
                  <a:pt x="12969" y="6873"/>
                  <a:pt x="14727" y="8631"/>
                  <a:pt x="14727" y="10800"/>
                </a:cubicBezTo>
                <a:cubicBezTo>
                  <a:pt x="14727" y="12969"/>
                  <a:pt x="12969" y="14727"/>
                  <a:pt x="10800" y="14727"/>
                </a:cubicBezTo>
                <a:moveTo>
                  <a:pt x="10800" y="5891"/>
                </a:moveTo>
                <a:cubicBezTo>
                  <a:pt x="8088" y="5891"/>
                  <a:pt x="5891" y="8089"/>
                  <a:pt x="5891" y="10800"/>
                </a:cubicBezTo>
                <a:cubicBezTo>
                  <a:pt x="5891" y="13512"/>
                  <a:pt x="8088" y="15709"/>
                  <a:pt x="10800" y="15709"/>
                </a:cubicBezTo>
                <a:cubicBezTo>
                  <a:pt x="13512" y="15709"/>
                  <a:pt x="15709" y="13512"/>
                  <a:pt x="15709" y="10800"/>
                </a:cubicBezTo>
                <a:cubicBezTo>
                  <a:pt x="15709" y="8089"/>
                  <a:pt x="13512" y="5891"/>
                  <a:pt x="10800" y="5891"/>
                </a:cubicBezTo>
                <a:moveTo>
                  <a:pt x="20618" y="12013"/>
                </a:moveTo>
                <a:cubicBezTo>
                  <a:pt x="20614" y="12014"/>
                  <a:pt x="20611" y="12016"/>
                  <a:pt x="20607" y="12017"/>
                </a:cubicBezTo>
                <a:lnTo>
                  <a:pt x="19602" y="12268"/>
                </a:lnTo>
                <a:cubicBezTo>
                  <a:pt x="19256" y="12354"/>
                  <a:pt x="18984" y="12622"/>
                  <a:pt x="18892" y="12966"/>
                </a:cubicBezTo>
                <a:cubicBezTo>
                  <a:pt x="18703" y="13673"/>
                  <a:pt x="18421" y="14351"/>
                  <a:pt x="18053" y="14986"/>
                </a:cubicBezTo>
                <a:cubicBezTo>
                  <a:pt x="17873" y="15295"/>
                  <a:pt x="17876" y="15677"/>
                  <a:pt x="18060" y="15984"/>
                </a:cubicBezTo>
                <a:lnTo>
                  <a:pt x="18601" y="16885"/>
                </a:lnTo>
                <a:lnTo>
                  <a:pt x="16886" y="18600"/>
                </a:lnTo>
                <a:cubicBezTo>
                  <a:pt x="16882" y="18599"/>
                  <a:pt x="16878" y="18597"/>
                  <a:pt x="16875" y="18595"/>
                </a:cubicBezTo>
                <a:lnTo>
                  <a:pt x="15978" y="18057"/>
                </a:lnTo>
                <a:cubicBezTo>
                  <a:pt x="15822" y="17964"/>
                  <a:pt x="15648" y="17917"/>
                  <a:pt x="15473" y="17917"/>
                </a:cubicBezTo>
                <a:cubicBezTo>
                  <a:pt x="15304" y="17917"/>
                  <a:pt x="15134" y="17961"/>
                  <a:pt x="14982" y="18049"/>
                </a:cubicBezTo>
                <a:cubicBezTo>
                  <a:pt x="14348" y="18415"/>
                  <a:pt x="13671" y="18696"/>
                  <a:pt x="12968" y="18884"/>
                </a:cubicBezTo>
                <a:cubicBezTo>
                  <a:pt x="12624" y="18976"/>
                  <a:pt x="12356" y="19248"/>
                  <a:pt x="12269" y="19594"/>
                </a:cubicBezTo>
                <a:lnTo>
                  <a:pt x="12016" y="20608"/>
                </a:lnTo>
                <a:cubicBezTo>
                  <a:pt x="12015" y="20611"/>
                  <a:pt x="12014" y="20614"/>
                  <a:pt x="12012" y="20619"/>
                </a:cubicBezTo>
                <a:lnTo>
                  <a:pt x="9587" y="20619"/>
                </a:lnTo>
                <a:lnTo>
                  <a:pt x="9331" y="19594"/>
                </a:lnTo>
                <a:cubicBezTo>
                  <a:pt x="9244" y="19248"/>
                  <a:pt x="8976" y="18976"/>
                  <a:pt x="8632" y="18884"/>
                </a:cubicBezTo>
                <a:cubicBezTo>
                  <a:pt x="7929" y="18696"/>
                  <a:pt x="7251" y="18415"/>
                  <a:pt x="6617" y="18049"/>
                </a:cubicBezTo>
                <a:cubicBezTo>
                  <a:pt x="6465" y="17961"/>
                  <a:pt x="6296" y="17917"/>
                  <a:pt x="6127" y="17917"/>
                </a:cubicBezTo>
                <a:cubicBezTo>
                  <a:pt x="5951" y="17917"/>
                  <a:pt x="5777" y="17964"/>
                  <a:pt x="5621" y="18057"/>
                </a:cubicBezTo>
                <a:lnTo>
                  <a:pt x="4725" y="18595"/>
                </a:lnTo>
                <a:cubicBezTo>
                  <a:pt x="4722" y="18597"/>
                  <a:pt x="4718" y="18599"/>
                  <a:pt x="4714" y="18600"/>
                </a:cubicBezTo>
                <a:lnTo>
                  <a:pt x="3000" y="16885"/>
                </a:lnTo>
                <a:lnTo>
                  <a:pt x="3540" y="15983"/>
                </a:lnTo>
                <a:cubicBezTo>
                  <a:pt x="3724" y="15677"/>
                  <a:pt x="3727" y="15295"/>
                  <a:pt x="3548" y="14986"/>
                </a:cubicBezTo>
                <a:cubicBezTo>
                  <a:pt x="3179" y="14351"/>
                  <a:pt x="2897" y="13672"/>
                  <a:pt x="2708" y="12966"/>
                </a:cubicBezTo>
                <a:cubicBezTo>
                  <a:pt x="2616" y="12622"/>
                  <a:pt x="2343" y="12354"/>
                  <a:pt x="1998" y="12268"/>
                </a:cubicBezTo>
                <a:lnTo>
                  <a:pt x="993" y="12017"/>
                </a:lnTo>
                <a:cubicBezTo>
                  <a:pt x="989" y="12016"/>
                  <a:pt x="986" y="12014"/>
                  <a:pt x="982" y="12013"/>
                </a:cubicBezTo>
                <a:lnTo>
                  <a:pt x="982" y="9587"/>
                </a:lnTo>
                <a:lnTo>
                  <a:pt x="1998" y="9333"/>
                </a:lnTo>
                <a:cubicBezTo>
                  <a:pt x="2343" y="9247"/>
                  <a:pt x="2616" y="8979"/>
                  <a:pt x="2708" y="8634"/>
                </a:cubicBezTo>
                <a:cubicBezTo>
                  <a:pt x="2897" y="7928"/>
                  <a:pt x="3179" y="7250"/>
                  <a:pt x="3548" y="6615"/>
                </a:cubicBezTo>
                <a:cubicBezTo>
                  <a:pt x="3727" y="6305"/>
                  <a:pt x="3724" y="5924"/>
                  <a:pt x="3540" y="5617"/>
                </a:cubicBezTo>
                <a:lnTo>
                  <a:pt x="3005" y="4725"/>
                </a:lnTo>
                <a:cubicBezTo>
                  <a:pt x="3004" y="4722"/>
                  <a:pt x="3002" y="4718"/>
                  <a:pt x="3000" y="4714"/>
                </a:cubicBezTo>
                <a:lnTo>
                  <a:pt x="4715" y="3000"/>
                </a:lnTo>
                <a:lnTo>
                  <a:pt x="5621" y="3544"/>
                </a:lnTo>
                <a:cubicBezTo>
                  <a:pt x="5777" y="3637"/>
                  <a:pt x="5951" y="3683"/>
                  <a:pt x="6127" y="3683"/>
                </a:cubicBezTo>
                <a:cubicBezTo>
                  <a:pt x="6296" y="3683"/>
                  <a:pt x="6465" y="3640"/>
                  <a:pt x="6618" y="3551"/>
                </a:cubicBezTo>
                <a:cubicBezTo>
                  <a:pt x="7251" y="3185"/>
                  <a:pt x="7929" y="2904"/>
                  <a:pt x="8632" y="2717"/>
                </a:cubicBezTo>
                <a:cubicBezTo>
                  <a:pt x="8976" y="2624"/>
                  <a:pt x="9244" y="2353"/>
                  <a:pt x="9331" y="2007"/>
                </a:cubicBezTo>
                <a:lnTo>
                  <a:pt x="9587" y="982"/>
                </a:lnTo>
                <a:lnTo>
                  <a:pt x="12012" y="982"/>
                </a:lnTo>
                <a:cubicBezTo>
                  <a:pt x="12014" y="986"/>
                  <a:pt x="12015" y="989"/>
                  <a:pt x="12016" y="993"/>
                </a:cubicBezTo>
                <a:lnTo>
                  <a:pt x="12269" y="2007"/>
                </a:lnTo>
                <a:cubicBezTo>
                  <a:pt x="12356" y="2353"/>
                  <a:pt x="12624" y="2624"/>
                  <a:pt x="12968" y="2717"/>
                </a:cubicBezTo>
                <a:cubicBezTo>
                  <a:pt x="13671" y="2904"/>
                  <a:pt x="14348" y="3185"/>
                  <a:pt x="14982" y="3551"/>
                </a:cubicBezTo>
                <a:cubicBezTo>
                  <a:pt x="15134" y="3640"/>
                  <a:pt x="15304" y="3683"/>
                  <a:pt x="15473" y="3683"/>
                </a:cubicBezTo>
                <a:cubicBezTo>
                  <a:pt x="15648" y="3683"/>
                  <a:pt x="15822" y="3637"/>
                  <a:pt x="15978" y="3544"/>
                </a:cubicBezTo>
                <a:lnTo>
                  <a:pt x="16884" y="3000"/>
                </a:lnTo>
                <a:lnTo>
                  <a:pt x="18600" y="4714"/>
                </a:lnTo>
                <a:cubicBezTo>
                  <a:pt x="18598" y="4718"/>
                  <a:pt x="18597" y="4722"/>
                  <a:pt x="18595" y="4726"/>
                </a:cubicBezTo>
                <a:lnTo>
                  <a:pt x="18060" y="5617"/>
                </a:lnTo>
                <a:cubicBezTo>
                  <a:pt x="17876" y="5924"/>
                  <a:pt x="17873" y="6305"/>
                  <a:pt x="18053" y="6615"/>
                </a:cubicBezTo>
                <a:cubicBezTo>
                  <a:pt x="18421" y="7249"/>
                  <a:pt x="18703" y="7928"/>
                  <a:pt x="18892" y="8634"/>
                </a:cubicBezTo>
                <a:cubicBezTo>
                  <a:pt x="18984" y="8979"/>
                  <a:pt x="19256" y="9247"/>
                  <a:pt x="19602" y="9333"/>
                </a:cubicBezTo>
                <a:lnTo>
                  <a:pt x="20618" y="9587"/>
                </a:lnTo>
                <a:cubicBezTo>
                  <a:pt x="20618" y="9587"/>
                  <a:pt x="20618" y="12013"/>
                  <a:pt x="20618" y="12013"/>
                </a:cubicBezTo>
                <a:close/>
                <a:moveTo>
                  <a:pt x="20880" y="8641"/>
                </a:moveTo>
                <a:lnTo>
                  <a:pt x="19841" y="8380"/>
                </a:lnTo>
                <a:cubicBezTo>
                  <a:pt x="19626" y="7580"/>
                  <a:pt x="19308" y="6822"/>
                  <a:pt x="18902" y="6122"/>
                </a:cubicBezTo>
                <a:lnTo>
                  <a:pt x="19455" y="5201"/>
                </a:lnTo>
                <a:cubicBezTo>
                  <a:pt x="19625" y="4871"/>
                  <a:pt x="19736" y="4463"/>
                  <a:pt x="19455" y="4182"/>
                </a:cubicBezTo>
                <a:lnTo>
                  <a:pt x="17419" y="2146"/>
                </a:lnTo>
                <a:cubicBezTo>
                  <a:pt x="17292" y="2018"/>
                  <a:pt x="17136" y="1968"/>
                  <a:pt x="16975" y="1968"/>
                </a:cubicBezTo>
                <a:cubicBezTo>
                  <a:pt x="16778" y="1968"/>
                  <a:pt x="16572" y="2043"/>
                  <a:pt x="16400" y="2146"/>
                </a:cubicBezTo>
                <a:lnTo>
                  <a:pt x="15473" y="2702"/>
                </a:lnTo>
                <a:cubicBezTo>
                  <a:pt x="14775" y="2298"/>
                  <a:pt x="14020" y="1982"/>
                  <a:pt x="13222" y="1768"/>
                </a:cubicBezTo>
                <a:lnTo>
                  <a:pt x="12960" y="720"/>
                </a:lnTo>
                <a:cubicBezTo>
                  <a:pt x="12848" y="367"/>
                  <a:pt x="12638" y="0"/>
                  <a:pt x="12240" y="0"/>
                </a:cubicBezTo>
                <a:lnTo>
                  <a:pt x="9360" y="0"/>
                </a:lnTo>
                <a:cubicBezTo>
                  <a:pt x="8962" y="0"/>
                  <a:pt x="8730" y="367"/>
                  <a:pt x="8640" y="720"/>
                </a:cubicBezTo>
                <a:lnTo>
                  <a:pt x="8378" y="1768"/>
                </a:lnTo>
                <a:cubicBezTo>
                  <a:pt x="7580" y="1982"/>
                  <a:pt x="6825" y="2298"/>
                  <a:pt x="6127" y="2702"/>
                </a:cubicBezTo>
                <a:lnTo>
                  <a:pt x="5200" y="2146"/>
                </a:lnTo>
                <a:cubicBezTo>
                  <a:pt x="5028" y="2043"/>
                  <a:pt x="4822" y="1968"/>
                  <a:pt x="4625" y="1968"/>
                </a:cubicBezTo>
                <a:cubicBezTo>
                  <a:pt x="4464" y="1968"/>
                  <a:pt x="4308" y="2018"/>
                  <a:pt x="4181" y="2146"/>
                </a:cubicBezTo>
                <a:lnTo>
                  <a:pt x="2145" y="4182"/>
                </a:lnTo>
                <a:cubicBezTo>
                  <a:pt x="1864" y="4463"/>
                  <a:pt x="1975" y="4871"/>
                  <a:pt x="2145" y="5201"/>
                </a:cubicBezTo>
                <a:lnTo>
                  <a:pt x="2698" y="6122"/>
                </a:lnTo>
                <a:cubicBezTo>
                  <a:pt x="2292" y="6822"/>
                  <a:pt x="1973" y="7580"/>
                  <a:pt x="1759" y="8380"/>
                </a:cubicBezTo>
                <a:lnTo>
                  <a:pt x="720" y="8641"/>
                </a:lnTo>
                <a:cubicBezTo>
                  <a:pt x="367" y="8730"/>
                  <a:pt x="0" y="8963"/>
                  <a:pt x="0" y="9361"/>
                </a:cubicBezTo>
                <a:lnTo>
                  <a:pt x="0" y="12240"/>
                </a:lnTo>
                <a:cubicBezTo>
                  <a:pt x="0" y="12638"/>
                  <a:pt x="367" y="12848"/>
                  <a:pt x="720" y="12960"/>
                </a:cubicBezTo>
                <a:lnTo>
                  <a:pt x="1759" y="13220"/>
                </a:lnTo>
                <a:cubicBezTo>
                  <a:pt x="1973" y="14021"/>
                  <a:pt x="2292" y="14778"/>
                  <a:pt x="2698" y="15479"/>
                </a:cubicBezTo>
                <a:lnTo>
                  <a:pt x="2145" y="16400"/>
                </a:lnTo>
                <a:cubicBezTo>
                  <a:pt x="1959" y="16714"/>
                  <a:pt x="1864" y="17138"/>
                  <a:pt x="2145" y="17419"/>
                </a:cubicBezTo>
                <a:lnTo>
                  <a:pt x="4181" y="19455"/>
                </a:lnTo>
                <a:cubicBezTo>
                  <a:pt x="4305" y="19579"/>
                  <a:pt x="4454" y="19627"/>
                  <a:pt x="4610" y="19627"/>
                </a:cubicBezTo>
                <a:cubicBezTo>
                  <a:pt x="4807" y="19627"/>
                  <a:pt x="5016" y="19550"/>
                  <a:pt x="5200" y="19455"/>
                </a:cubicBezTo>
                <a:lnTo>
                  <a:pt x="6127" y="18899"/>
                </a:lnTo>
                <a:cubicBezTo>
                  <a:pt x="6825" y="19303"/>
                  <a:pt x="7580" y="19619"/>
                  <a:pt x="8378" y="19832"/>
                </a:cubicBezTo>
                <a:lnTo>
                  <a:pt x="8640" y="20880"/>
                </a:lnTo>
                <a:cubicBezTo>
                  <a:pt x="8730" y="21233"/>
                  <a:pt x="8962" y="21600"/>
                  <a:pt x="9360" y="21600"/>
                </a:cubicBezTo>
                <a:lnTo>
                  <a:pt x="12240" y="21600"/>
                </a:lnTo>
                <a:cubicBezTo>
                  <a:pt x="12638" y="21600"/>
                  <a:pt x="12848" y="21233"/>
                  <a:pt x="12960" y="20880"/>
                </a:cubicBezTo>
                <a:lnTo>
                  <a:pt x="13222" y="19832"/>
                </a:lnTo>
                <a:cubicBezTo>
                  <a:pt x="14020" y="19619"/>
                  <a:pt x="14775" y="19303"/>
                  <a:pt x="15473" y="18899"/>
                </a:cubicBezTo>
                <a:lnTo>
                  <a:pt x="16400" y="19455"/>
                </a:lnTo>
                <a:cubicBezTo>
                  <a:pt x="16584" y="19550"/>
                  <a:pt x="16793" y="19627"/>
                  <a:pt x="16990" y="19627"/>
                </a:cubicBezTo>
                <a:cubicBezTo>
                  <a:pt x="17146" y="19627"/>
                  <a:pt x="17294" y="19579"/>
                  <a:pt x="17419" y="19455"/>
                </a:cubicBezTo>
                <a:lnTo>
                  <a:pt x="19455" y="17419"/>
                </a:lnTo>
                <a:cubicBezTo>
                  <a:pt x="19736" y="17138"/>
                  <a:pt x="19641" y="16714"/>
                  <a:pt x="19455" y="16400"/>
                </a:cubicBezTo>
                <a:lnTo>
                  <a:pt x="18902" y="15479"/>
                </a:lnTo>
                <a:cubicBezTo>
                  <a:pt x="19308" y="14778"/>
                  <a:pt x="19626" y="14021"/>
                  <a:pt x="19841" y="13220"/>
                </a:cubicBezTo>
                <a:lnTo>
                  <a:pt x="20880" y="12960"/>
                </a:lnTo>
                <a:cubicBezTo>
                  <a:pt x="21233" y="12848"/>
                  <a:pt x="21600" y="12638"/>
                  <a:pt x="21600" y="12240"/>
                </a:cubicBezTo>
                <a:lnTo>
                  <a:pt x="21600" y="9361"/>
                </a:lnTo>
                <a:cubicBezTo>
                  <a:pt x="21600" y="8963"/>
                  <a:pt x="21233" y="8730"/>
                  <a:pt x="20880" y="8641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4786032" y="2910430"/>
            <a:ext cx="4212591" cy="3269659"/>
            <a:chOff x="1814072" y="3437888"/>
            <a:chExt cx="2455033" cy="2495551"/>
          </a:xfrm>
        </p:grpSpPr>
        <p:sp>
          <p:nvSpPr>
            <p:cNvPr id="31" name="Rectangle 30"/>
            <p:cNvSpPr/>
            <p:nvPr/>
          </p:nvSpPr>
          <p:spPr>
            <a:xfrm>
              <a:off x="1814072" y="3437888"/>
              <a:ext cx="2453128" cy="2495551"/>
            </a:xfrm>
            <a:prstGeom prst="rect">
              <a:avLst/>
            </a:prstGeom>
            <a:noFill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39600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 flipV="1">
              <a:off x="1814072" y="3437888"/>
              <a:ext cx="2455033" cy="51632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feld 2"/>
              <p:cNvSpPr txBox="1"/>
              <p:nvPr/>
            </p:nvSpPr>
            <p:spPr>
              <a:xfrm>
                <a:off x="361052" y="4918774"/>
                <a:ext cx="925190" cy="394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𝝁</m:t>
                          </m:r>
                        </m:e>
                        <m:sub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𝒙</m:t>
                          </m:r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/</m:t>
                          </m:r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𝒚</m:t>
                          </m:r>
                        </m:sub>
                      </m:sSub>
                      <m:r>
                        <a:rPr lang="de-DE" b="0" i="1" smtClean="0">
                          <a:solidFill>
                            <a:srgbClr val="9C1C26"/>
                          </a:solidFill>
                          <a:latin typeface="Cambria Math" panose="02040503050406030204" charset="0"/>
                        </a:rPr>
                        <m:t>=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3" name="Textfeld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052" y="4918774"/>
                <a:ext cx="925190" cy="394788"/>
              </a:xfrm>
              <a:prstGeom prst="rect">
                <a:avLst/>
              </a:prstGeom>
              <a:blipFill rotWithShape="1">
                <a:blip r:embed="rId2"/>
                <a:stretch>
                  <a:fillRect l="-40" t="-16" r="40" b="131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Geschweifte Klammer links 6"/>
          <p:cNvSpPr/>
          <p:nvPr/>
        </p:nvSpPr>
        <p:spPr>
          <a:xfrm>
            <a:off x="1190440" y="4632906"/>
            <a:ext cx="301876" cy="953874"/>
          </a:xfrm>
          <a:prstGeom prst="leftBrac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feld 7"/>
              <p:cNvSpPr txBox="1"/>
              <p:nvPr/>
            </p:nvSpPr>
            <p:spPr>
              <a:xfrm>
                <a:off x="1500857" y="4625756"/>
                <a:ext cx="2824428" cy="4177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𝜕</m:t>
                                        </m:r>
                                      </m:e>
                                      <m:sub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𝑥</m:t>
                                        </m:r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/</m:t>
                                        </m:r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</m:oMath>
                </a14:m>
                <a:r>
                  <a:rPr lang="de-DE" dirty="0"/>
                  <a:t>   , on SP-</a:t>
                </a:r>
                <a:r>
                  <a:rPr lang="de-DE" dirty="0" err="1"/>
                  <a:t>edges</a:t>
                </a:r>
                <a:endParaRPr lang="de-DE" dirty="0"/>
              </a:p>
            </p:txBody>
          </p:sp>
        </mc:Choice>
        <mc:Fallback>
          <p:sp>
            <p:nvSpPr>
              <p:cNvPr id="8" name="Textfeld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0857" y="4625756"/>
                <a:ext cx="2824428" cy="417743"/>
              </a:xfrm>
              <a:prstGeom prst="rect">
                <a:avLst/>
              </a:prstGeom>
              <a:blipFill rotWithShape="1">
                <a:blip r:embed="rId3"/>
                <a:stretch>
                  <a:fillRect l="-12" t="-100" r="11" b="79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feld 8"/>
          <p:cNvSpPr txBox="1"/>
          <p:nvPr/>
        </p:nvSpPr>
        <p:spPr>
          <a:xfrm>
            <a:off x="1486849" y="5134921"/>
            <a:ext cx="1608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1   , </a:t>
            </a:r>
            <a:r>
              <a:rPr lang="de-DE" dirty="0" err="1"/>
              <a:t>inside</a:t>
            </a:r>
            <a:r>
              <a:rPr lang="de-DE" dirty="0"/>
              <a:t> SP</a:t>
            </a:r>
            <a:endParaRPr lang="de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 Box 4"/>
              <p:cNvSpPr txBox="1"/>
              <p:nvPr/>
            </p:nvSpPr>
            <p:spPr>
              <a:xfrm>
                <a:off x="381335" y="3668832"/>
                <a:ext cx="3810595" cy="414537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altLang="de-DE" b="0" i="1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de-DE" altLang="de-DE" b="0" i="1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  <m:t>𝐿</m:t>
                        </m:r>
                      </m:e>
                      <m:sub>
                        <m:r>
                          <a:rPr lang="de-DE" altLang="de-DE" b="0" i="1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  <m:t>𝑠</m:t>
                        </m:r>
                      </m:sub>
                    </m:sSub>
                    <m:r>
                      <a:rPr lang="de-DE" altLang="de-DE" b="0" i="1" smtClean="0">
                        <a:latin typeface="Cambria Math" panose="02040503050406030204" charset="0"/>
                        <a:cs typeface="Cambria Math" panose="02040503050406030204" charset="0"/>
                      </a:rPr>
                      <m:t>= </m:t>
                    </m:r>
                    <m:r>
                      <a:rPr lang="en-US" altLang="de-DE" i="1" smtClean="0">
                        <a:latin typeface="Cambria Math" panose="02040503050406030204" charset="0"/>
                        <a:cs typeface="Cambria Math" panose="02040503050406030204" charset="0"/>
                      </a:rPr>
                      <m:t>𝜆</m:t>
                    </m:r>
                    <m:r>
                      <a:rPr lang="en-US" altLang="de-DE" b="0" i="1" smtClean="0">
                        <a:latin typeface="Cambria Math" panose="02040503050406030204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 ( </m:t>
                    </m:r>
                    <m:d>
                      <m:dPr>
                        <m:begChr m:val="|"/>
                        <m:endChr m:val="|"/>
                        <m:ctrlPr>
                          <a:rPr lang="de-DE" i="1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b>
                      <m:sSubPr>
                        <m:ctrlP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bPr>
                      <m:e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𝝁</m:t>
                        </m:r>
                      </m:e>
                      <m:sub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𝒙</m:t>
                        </m:r>
                      </m:sub>
                    </m:sSub>
                    <m:r>
                      <a:rPr lang="de-DE" b="0" i="1" smtClean="0">
                        <a:solidFill>
                          <a:srgbClr val="9C1C26"/>
                        </a:solidFill>
                        <a:latin typeface="Cambria Math" panose="02040503050406030204" charset="0"/>
                      </a:rPr>
                      <m:t>  </m:t>
                    </m:r>
                  </m:oMath>
                </a14:m>
                <a:r>
                  <a:rPr lang="de-DE" dirty="0">
                    <a:solidFill>
                      <a:srgbClr val="9C1C26"/>
                    </a:solidFill>
                    <a:sym typeface="+mn-ea"/>
                  </a:rPr>
                  <a:t> </a:t>
                </a:r>
                <a:r>
                  <a:rPr lang="de-DE" dirty="0">
                    <a:sym typeface="+mn-ea"/>
                  </a:rPr>
                  <a:t>+</a:t>
                </a:r>
                <a:r>
                  <a:rPr lang="de-DE" dirty="0">
                    <a:ea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i="1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  <m:r>
                              <a:rPr lang="de-DE" b="0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de-DE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∗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𝝁</m:t>
                        </m:r>
                      </m:e>
                      <m:sub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𝒚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)</m:t>
                    </m:r>
                  </m:oMath>
                </a14:m>
                <a:endParaRPr lang="en-US" i="1" dirty="0"/>
              </a:p>
            </p:txBody>
          </p:sp>
        </mc:Choice>
        <mc:Fallback>
          <p:sp>
            <p:nvSpPr>
              <p:cNvPr id="20" name="Text 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335" y="3668832"/>
                <a:ext cx="3810595" cy="414537"/>
              </a:xfrm>
              <a:prstGeom prst="rect">
                <a:avLst/>
              </a:prstGeom>
              <a:blipFill rotWithShape="1">
                <a:blip r:embed="rId4"/>
                <a:stretch>
                  <a:fillRect l="-9" t="-105" r="8" b="77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feld 11"/>
              <p:cNvSpPr txBox="1"/>
              <p:nvPr/>
            </p:nvSpPr>
            <p:spPr>
              <a:xfrm>
                <a:off x="4771113" y="3069483"/>
                <a:ext cx="3570208" cy="6915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b="1" dirty="0"/>
                  <a:t>Calculate </a:t>
                </a:r>
                <a:r>
                  <a:rPr lang="de-DE" b="1" dirty="0" err="1"/>
                  <a:t>gradient</a:t>
                </a:r>
                <a:r>
                  <a:rPr lang="de-DE" b="1" dirty="0"/>
                  <a:t> </a:t>
                </a:r>
                <a:r>
                  <a:rPr lang="de-DE" b="1" dirty="0" err="1"/>
                  <a:t>of</a:t>
                </a:r>
                <a:r>
                  <a:rPr lang="de-DE" b="1" dirty="0"/>
                  <a:t> SP-labels</a:t>
                </a:r>
                <a:endParaRPr lang="de-DE" b="1" dirty="0"/>
              </a:p>
              <a:p>
                <a:pPr marL="742950" lvl="1" indent="-285750">
                  <a:buFont typeface="Arial" panose="020B060402020209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1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𝝏</m:t>
                            </m:r>
                          </m:e>
                          <m:sub>
                            <m: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𝒙</m:t>
                            </m:r>
                          </m:sub>
                        </m:sSub>
                        <m:r>
                          <a:rPr lang="de-DE" b="1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&amp;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𝝏</m:t>
                            </m:r>
                          </m:e>
                          <m:sub>
                            <m: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𝒚</m:t>
                            </m:r>
                            <m: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</m:sub>
                        </m:sSub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</a:t>
                </a:r>
                <a:endParaRPr lang="de-DE" dirty="0"/>
              </a:p>
            </p:txBody>
          </p:sp>
        </mc:Choice>
        <mc:Fallback>
          <p:sp>
            <p:nvSpPr>
              <p:cNvPr id="12" name="Textfeld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1113" y="3069483"/>
                <a:ext cx="3570208" cy="691536"/>
              </a:xfrm>
              <a:prstGeom prst="rect">
                <a:avLst/>
              </a:prstGeom>
              <a:blipFill rotWithShape="1">
                <a:blip r:embed="rId5"/>
                <a:stretch>
                  <a:fillRect l="-10" t="-76" r="17" b="79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feld 13"/>
              <p:cNvSpPr txBox="1"/>
              <p:nvPr/>
            </p:nvSpPr>
            <p:spPr>
              <a:xfrm>
                <a:off x="4804568" y="4019466"/>
                <a:ext cx="3413948" cy="189199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de-DE" dirty="0">
                    <a:solidFill>
                      <a:schemeClr val="accent1">
                        <a:lumMod val="75000"/>
                      </a:schemeClr>
                    </a:solidFill>
                  </a:rPr>
                  <a:t>If</a:t>
                </a:r>
                <a:r>
                  <a:rPr lang="de-DE" dirty="0"/>
                  <a:t>   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𝑥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/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𝑦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~= 0 :</a:t>
                </a:r>
                <a:endParaRPr lang="de-DE" b="0" dirty="0">
                  <a:ea typeface="Cambria Math" panose="02040503050406030204" charset="0"/>
                </a:endParaRPr>
              </a:p>
              <a:p>
                <a:endParaRPr lang="de-DE" b="0" dirty="0">
                  <a:ea typeface="Cambria Math" panose="02040503050406030204" charset="0"/>
                </a:endParaRPr>
              </a:p>
              <a:p>
                <a:r>
                  <a:rPr lang="de-DE" dirty="0"/>
                  <a:t>	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𝑥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/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𝑦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𝜕</m:t>
                                        </m:r>
                                      </m:e>
                                      <m:sub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𝑥</m:t>
                                        </m:r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/</m:t>
                                        </m:r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</m:oMath>
                </a14:m>
                <a:r>
                  <a:rPr lang="de-DE" dirty="0"/>
                  <a:t> </a:t>
                </a:r>
                <a:endParaRPr lang="de-DE" dirty="0"/>
              </a:p>
              <a:p>
                <a:r>
                  <a:rPr lang="de-DE" dirty="0">
                    <a:solidFill>
                      <a:schemeClr val="accent1">
                        <a:lumMod val="75000"/>
                      </a:schemeClr>
                    </a:solidFill>
                  </a:rPr>
                  <a:t>else:</a:t>
                </a:r>
                <a:endParaRPr lang="de-DE" dirty="0">
                  <a:solidFill>
                    <a:schemeClr val="accent1">
                      <a:lumMod val="75000"/>
                    </a:schemeClr>
                  </a:solidFill>
                </a:endParaRPr>
              </a:p>
              <a:p>
                <a:endParaRPr lang="de-DE" dirty="0"/>
              </a:p>
              <a:p>
                <a:r>
                  <a:rPr lang="de-DE" dirty="0"/>
                  <a:t>	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𝑥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/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𝑦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= 1</a:t>
                </a:r>
                <a:endParaRPr lang="de-DE" dirty="0"/>
              </a:p>
            </p:txBody>
          </p:sp>
        </mc:Choice>
        <mc:Fallback>
          <p:sp>
            <p:nvSpPr>
              <p:cNvPr id="14" name="Textfeld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4568" y="4019466"/>
                <a:ext cx="3413948" cy="1891993"/>
              </a:xfrm>
              <a:prstGeom prst="rect">
                <a:avLst/>
              </a:prstGeom>
              <a:blipFill rotWithShape="1">
                <a:blip r:embed="rId6"/>
                <a:stretch>
                  <a:fillRect l="-5" t="-29" r="10" b="1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" name="Group 29"/>
          <p:cNvGrpSpPr/>
          <p:nvPr/>
        </p:nvGrpSpPr>
        <p:grpSpPr>
          <a:xfrm>
            <a:off x="298837" y="2910431"/>
            <a:ext cx="4212591" cy="3280770"/>
            <a:chOff x="1814072" y="3437888"/>
            <a:chExt cx="2455033" cy="2495551"/>
          </a:xfrm>
        </p:grpSpPr>
        <p:sp>
          <p:nvSpPr>
            <p:cNvPr id="25" name="Rectangle 30"/>
            <p:cNvSpPr/>
            <p:nvPr/>
          </p:nvSpPr>
          <p:spPr>
            <a:xfrm>
              <a:off x="1814072" y="3437888"/>
              <a:ext cx="2453128" cy="2495551"/>
            </a:xfrm>
            <a:prstGeom prst="rect">
              <a:avLst/>
            </a:prstGeom>
            <a:noFill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39600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26" name="Rectangle 31"/>
            <p:cNvSpPr/>
            <p:nvPr/>
          </p:nvSpPr>
          <p:spPr>
            <a:xfrm flipV="1">
              <a:off x="1814072" y="3437888"/>
              <a:ext cx="2455033" cy="51632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/>
          <p:cNvSpPr>
            <a:spLocks noGrp="1"/>
          </p:cNvSpPr>
          <p:nvPr>
            <p:ph type="title"/>
          </p:nvPr>
        </p:nvSpPr>
        <p:spPr>
          <a:xfrm>
            <a:off x="280670" y="495935"/>
            <a:ext cx="6642117" cy="838200"/>
          </a:xfrm>
        </p:spPr>
        <p:txBody>
          <a:bodyPr/>
          <a:lstStyle/>
          <a:p>
            <a:pPr marL="457200" indent="-457200">
              <a:buFont typeface="+mj-lt"/>
              <a:buAutoNum type="arabicPeriod" startAt="2"/>
            </a:pPr>
            <a:r>
              <a:rPr lang="en-US" dirty="0"/>
              <a:t>Architecture</a:t>
            </a:r>
            <a:br>
              <a:rPr lang="en-US" dirty="0"/>
            </a:br>
            <a:r>
              <a:rPr lang="de-DE" altLang="en-US" sz="2000" dirty="0"/>
              <a:t>Detail View: </a:t>
            </a:r>
            <a:r>
              <a:rPr lang="en-US" sz="2000" dirty="0"/>
              <a:t>D</a:t>
            </a:r>
            <a:r>
              <a:rPr lang="de-DE" altLang="en-US" sz="2000" dirty="0"/>
              <a:t>igging deeper into Monocular View [1]</a:t>
            </a:r>
            <a:endParaRPr lang="de-DE" altLang="en-US" sz="2000" dirty="0"/>
          </a:p>
        </p:txBody>
      </p:sp>
      <p:pic>
        <p:nvPicPr>
          <p:cNvPr id="2" name="Picture 1" descr="Pose_and_Depth_Network_M1-2">
            <a:hlinkClick r:id="rId1" action="ppaction://hlinkfile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445" y="1550035"/>
            <a:ext cx="8253095" cy="464312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dirty="0" err="1">
                <a:sym typeface="+mn-ea"/>
              </a:rPr>
              <a:t>Improvements</a:t>
            </a:r>
            <a:br>
              <a:rPr lang="en-US" dirty="0" err="1">
                <a:sym typeface="+mn-ea"/>
              </a:rPr>
            </a:br>
            <a:r>
              <a:rPr lang="en-US" sz="2000" dirty="0" err="1">
                <a:sym typeface="+mn-ea"/>
              </a:rPr>
              <a:t>B</a:t>
            </a:r>
            <a:r>
              <a:rPr lang="de-DE" altLang="en-US" sz="2000" dirty="0" err="1">
                <a:sym typeface="+mn-ea"/>
              </a:rPr>
              <a:t>asic I: Superpixel - Demo on KITTI</a:t>
            </a:r>
            <a:endParaRPr lang="de-DE" altLang="en-US" sz="2000" dirty="0" err="1"/>
          </a:p>
        </p:txBody>
      </p:sp>
      <p:pic>
        <p:nvPicPr>
          <p:cNvPr id="6" name="felzenswalb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4487545" y="1553845"/>
            <a:ext cx="4350385" cy="1622425"/>
          </a:xfrm>
          <a:prstGeom prst="rect">
            <a:avLst/>
          </a:prstGeom>
        </p:spPr>
      </p:pic>
      <p:pic>
        <p:nvPicPr>
          <p:cNvPr id="8" name="raw_data-2">
            <a:hlinkClick r:id="" action="ppaction://media"/>
          </p:cNvPr>
          <p:cNvPicPr/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96215" y="1553845"/>
            <a:ext cx="4350385" cy="1622425"/>
          </a:xfrm>
          <a:prstGeom prst="rect">
            <a:avLst/>
          </a:prstGeom>
        </p:spPr>
      </p:pic>
      <p:pic>
        <p:nvPicPr>
          <p:cNvPr id="9" name="slic_bound">
            <a:hlinkClick r:id="" action="ppaction://media"/>
          </p:cNvPr>
          <p:cNvPicPr/>
          <p:nvPr>
            <a:videoFile r:link="rId7"/>
            <p:extLst>
              <p:ext uri="{DAA4B4D4-6D71-4841-9C94-3DE7FCFB9230}">
                <p14:media xmlns:p14="http://schemas.microsoft.com/office/powerpoint/2010/main" r:embed="rId8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487545" y="3391535"/>
            <a:ext cx="4350385" cy="1622425"/>
          </a:xfrm>
          <a:prstGeom prst="rect">
            <a:avLst/>
          </a:prstGeom>
        </p:spPr>
      </p:pic>
      <p:pic>
        <p:nvPicPr>
          <p:cNvPr id="11" name="raw_data-2">
            <a:hlinkClick r:id="" action="ppaction://media"/>
          </p:cNvPr>
          <p:cNvPicPr/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96215" y="3319780"/>
            <a:ext cx="4350385" cy="1622425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394970" y="5009520"/>
            <a:ext cx="8371205" cy="1306825"/>
            <a:chOff x="1814072" y="3582018"/>
            <a:chExt cx="2357804" cy="2640527"/>
          </a:xfrm>
        </p:grpSpPr>
        <p:sp>
          <p:nvSpPr>
            <p:cNvPr id="28" name="Rectangle 27"/>
            <p:cNvSpPr/>
            <p:nvPr/>
          </p:nvSpPr>
          <p:spPr>
            <a:xfrm>
              <a:off x="1814072" y="3726994"/>
              <a:ext cx="2357804" cy="24955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400" b="1" dirty="0">
                  <a:solidFill>
                    <a:schemeClr val="tx1"/>
                  </a:solidFill>
                </a:rPr>
                <a:t>Conclusion</a:t>
              </a:r>
              <a:endParaRPr lang="en-US" sz="14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400" dirty="0">
                  <a:solidFill>
                    <a:schemeClr val="tx2"/>
                  </a:solidFill>
                  <a:sym typeface="+mn-ea"/>
                </a:rPr>
                <a:t>superpixel can be usefull additional information for the net to approximate depth since they model surfaces and reduce image complexity into a composition of multiple pla</a:t>
              </a: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ne</a:t>
              </a:r>
              <a:r>
                <a:rPr lang="de-DE" altLang="en-US" sz="1400" dirty="0">
                  <a:solidFill>
                    <a:schemeClr val="bg1"/>
                  </a:solidFill>
                  <a:sym typeface="+mn-ea"/>
                </a:rPr>
                <a:t>s</a:t>
              </a:r>
              <a:endParaRPr lang="de-DE" altLang="en-US" sz="1400" b="1" dirty="0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1536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8" dur="1536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10" dur="15367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12" dur="15367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18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19" repeatCount="indefinite" fill="remove" display="1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video>
            <p:video>
              <p:cMediaNode>
                <p:cTn id="20" repeatCount="indefinite" fill="remove" display="1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video>
            <p:video>
              <p:cMediaNode>
                <p:cTn id="21" repeatCount="indefinite" fill="remove" display="1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video>
            <p:video>
              <p:cMediaNode>
                <p:cTn id="22" repeatCount="indefinite" fill="remove" display="1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video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27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3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33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4" fill="hold">
                      <p:stCondLst>
                        <p:cond delay="0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37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seq concurrent="1" nextAc="seek">
              <p:cTn id="3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" fill="hold">
                      <p:stCondLst>
                        <p:cond delay="0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4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Superpixel Benchmark</a:t>
            </a:r>
            <a:br>
              <a:rPr lang="de-DE" dirty="0"/>
            </a:br>
            <a:r>
              <a:rPr lang="de-DE" dirty="0"/>
              <a:t>Parameters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60000" y="1620000"/>
            <a:ext cx="8532480" cy="4479943"/>
          </a:xfrm>
        </p:spPr>
        <p:txBody>
          <a:bodyPr/>
          <a:lstStyle/>
          <a:p>
            <a:r>
              <a:rPr lang="de-DE" b="1" dirty="0"/>
              <a:t>Boundary Recall (</a:t>
            </a:r>
            <a:r>
              <a:rPr lang="de-DE" b="1" dirty="0" err="1"/>
              <a:t>Rec</a:t>
            </a:r>
            <a:r>
              <a:rPr lang="de-DE" b="1" dirty="0"/>
              <a:t>)</a:t>
            </a:r>
            <a:endParaRPr lang="de-DE" b="1" dirty="0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 dirty="0"/>
              <a:t>is the most commonly used metric to asses boundary adherence given ground truth</a:t>
            </a:r>
            <a:endParaRPr lang="en-US" dirty="0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 dirty="0"/>
              <a:t>FN(G; S) be the number of false </a:t>
            </a:r>
            <a:r>
              <a:rPr lang="en-US" dirty="0" err="1"/>
              <a:t>nega</a:t>
            </a:r>
            <a:r>
              <a:rPr lang="de-DE" dirty="0" err="1"/>
              <a:t>tive</a:t>
            </a:r>
            <a:r>
              <a:rPr lang="de-DE" dirty="0"/>
              <a:t> </a:t>
            </a:r>
            <a:r>
              <a:rPr lang="de-DE" dirty="0" err="1"/>
              <a:t>boundary</a:t>
            </a:r>
            <a:r>
              <a:rPr lang="de-DE" dirty="0"/>
              <a:t> </a:t>
            </a:r>
            <a:r>
              <a:rPr lang="de-DE" dirty="0" err="1"/>
              <a:t>pixels</a:t>
            </a:r>
            <a:endParaRPr lang="de-DE" dirty="0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 dirty="0"/>
              <a:t>TP(G; S)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true</a:t>
            </a:r>
            <a:r>
              <a:rPr lang="de-DE" dirty="0"/>
              <a:t> positive </a:t>
            </a:r>
            <a:r>
              <a:rPr lang="de-DE" dirty="0" err="1"/>
              <a:t>boundary</a:t>
            </a:r>
            <a:r>
              <a:rPr lang="de-DE" dirty="0"/>
              <a:t> </a:t>
            </a:r>
            <a:r>
              <a:rPr lang="de-DE" dirty="0" err="1"/>
              <a:t>pixels</a:t>
            </a:r>
            <a:endParaRPr lang="de-DE" dirty="0"/>
          </a:p>
          <a:p>
            <a:pPr marL="342900" indent="-342900">
              <a:buFont typeface="Arial" panose="020B0604020202090204" pitchFamily="34" charset="0"/>
              <a:buChar char="•"/>
            </a:pPr>
            <a:endParaRPr lang="de-DE" dirty="0"/>
          </a:p>
          <a:p>
            <a:pPr marL="342900" indent="-342900">
              <a:buFont typeface="Arial" panose="020B0604020202090204" pitchFamily="34" charset="0"/>
              <a:buChar char="•"/>
            </a:pPr>
            <a:endParaRPr lang="de-DE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5286" y="3967162"/>
            <a:ext cx="4886325" cy="1076325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58775" y="488950"/>
            <a:ext cx="6642117" cy="838200"/>
          </a:xfrm>
        </p:spPr>
        <p:txBody>
          <a:bodyPr/>
          <a:lstStyle/>
          <a:p>
            <a:r>
              <a:rPr lang="de-DE"/>
              <a:t>Superpixel Benchmark</a:t>
            </a:r>
            <a:br>
              <a:rPr lang="de-DE"/>
            </a:br>
            <a:r>
              <a:rPr lang="de-DE"/>
              <a:t>Parameters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60000" y="1620000"/>
            <a:ext cx="8532480" cy="4479943"/>
          </a:xfrm>
        </p:spPr>
        <p:txBody>
          <a:bodyPr/>
          <a:lstStyle/>
          <a:p>
            <a:r>
              <a:rPr lang="de-DE" b="1"/>
              <a:t>Undersegmentation Error (UE)</a:t>
            </a:r>
            <a:endParaRPr lang="de-DE" b="1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/>
              <a:t>Measures the “leakage" of superpixels with respect to G</a:t>
            </a:r>
            <a:endParaRPr lang="en-US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/>
              <a:t>Different approaches</a:t>
            </a:r>
            <a:endParaRPr lang="en-US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/>
              <a:t>Original (Levinshtein et al.) </a:t>
            </a:r>
            <a:endParaRPr lang="de-DE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/>
              <a:t>Thresholded leakage (van den Bergh et al. and Neubert and Protzel)</a:t>
            </a:r>
            <a:endParaRPr lang="de-DE"/>
          </a:p>
          <a:p>
            <a:pPr marL="342900" indent="-342900">
              <a:buFont typeface="Arial" panose="020B0604020202090204" pitchFamily="34" charset="0"/>
              <a:buChar char="•"/>
            </a:pPr>
            <a:endParaRPr lang="de-DE"/>
          </a:p>
          <a:p>
            <a:pPr marL="342900" indent="-342900">
              <a:buFont typeface="Arial" panose="020B0604020202090204" pitchFamily="34" charset="0"/>
              <a:buChar char="•"/>
            </a:pPr>
            <a:endParaRPr lang="de-DE"/>
          </a:p>
          <a:p>
            <a:pPr marL="342900" indent="-342900">
              <a:buFont typeface="Arial" panose="020B0604020202090204" pitchFamily="34" charset="0"/>
              <a:buChar char="•"/>
            </a:pPr>
            <a:endParaRPr lang="de-DE"/>
          </a:p>
          <a:p>
            <a:pPr marL="0" indent="0"/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23928" y="2852936"/>
            <a:ext cx="3506912" cy="669917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190" y="3930952"/>
            <a:ext cx="5185781" cy="824837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5" y="4945721"/>
            <a:ext cx="5904656" cy="854937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58775" y="488950"/>
            <a:ext cx="6642117" cy="838200"/>
          </a:xfrm>
        </p:spPr>
        <p:txBody>
          <a:bodyPr/>
          <a:lstStyle/>
          <a:p>
            <a:r>
              <a:rPr lang="de-DE"/>
              <a:t>Superpixel Benchmark</a:t>
            </a:r>
            <a:br>
              <a:rPr lang="de-DE"/>
            </a:br>
            <a:r>
              <a:rPr lang="de-DE"/>
              <a:t>Parameters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60000" y="1620000"/>
            <a:ext cx="8532480" cy="4479943"/>
          </a:xfrm>
        </p:spPr>
        <p:txBody>
          <a:bodyPr/>
          <a:lstStyle/>
          <a:p>
            <a:r>
              <a:rPr lang="de-DE" b="1" dirty="0" err="1"/>
              <a:t>Explained</a:t>
            </a:r>
            <a:r>
              <a:rPr lang="de-DE" b="1" dirty="0"/>
              <a:t> Variation (EV)</a:t>
            </a:r>
            <a:endParaRPr lang="de-DE" b="1" dirty="0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 dirty="0" err="1"/>
              <a:t>quanties</a:t>
            </a:r>
            <a:r>
              <a:rPr lang="en-US" dirty="0"/>
              <a:t> the quality of a </a:t>
            </a:r>
            <a:r>
              <a:rPr lang="en-US" dirty="0" err="1"/>
              <a:t>superpixel</a:t>
            </a:r>
            <a:r>
              <a:rPr lang="en-US" dirty="0"/>
              <a:t> segmentation without relying on ground truth</a:t>
            </a:r>
            <a:endParaRPr lang="en-US" dirty="0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 dirty="0"/>
              <a:t>µ (</a:t>
            </a:r>
            <a:r>
              <a:rPr lang="en-US" dirty="0" err="1"/>
              <a:t>Sj</a:t>
            </a:r>
            <a:r>
              <a:rPr lang="en-US" dirty="0"/>
              <a:t>) and µ(I) are the mean color of </a:t>
            </a:r>
            <a:r>
              <a:rPr lang="en-US" dirty="0" err="1"/>
              <a:t>superpixel</a:t>
            </a:r>
            <a:r>
              <a:rPr lang="en-US" dirty="0"/>
              <a:t> </a:t>
            </a:r>
            <a:r>
              <a:rPr lang="en-US" dirty="0" err="1"/>
              <a:t>Sj</a:t>
            </a:r>
            <a:r>
              <a:rPr lang="en-US" dirty="0"/>
              <a:t> and the image I</a:t>
            </a:r>
            <a:endParaRPr lang="en-US" dirty="0"/>
          </a:p>
          <a:p>
            <a:pPr marL="342900" indent="-342900">
              <a:buFont typeface="Arial" panose="020B0604020202090204" pitchFamily="34" charset="0"/>
              <a:buChar char="•"/>
            </a:pPr>
            <a:endParaRPr lang="de-DE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4071" y="3717032"/>
            <a:ext cx="4714875" cy="1095375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58775" y="488950"/>
            <a:ext cx="6642117" cy="838200"/>
          </a:xfrm>
        </p:spPr>
        <p:txBody>
          <a:bodyPr/>
          <a:lstStyle/>
          <a:p>
            <a:r>
              <a:rPr lang="de-DE"/>
              <a:t>Superpixel Benchmark</a:t>
            </a:r>
            <a:br>
              <a:rPr lang="de-DE"/>
            </a:br>
            <a:r>
              <a:rPr lang="de-DE"/>
              <a:t>Parameters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60000" y="1620000"/>
            <a:ext cx="8532480" cy="4479943"/>
          </a:xfrm>
        </p:spPr>
        <p:txBody>
          <a:bodyPr/>
          <a:lstStyle/>
          <a:p>
            <a:r>
              <a:rPr lang="de-DE" b="1" dirty="0"/>
              <a:t>Compactness (CO)</a:t>
            </a:r>
            <a:endParaRPr lang="de-DE" b="1" dirty="0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 dirty="0"/>
              <a:t>compares the area A(</a:t>
            </a:r>
            <a:r>
              <a:rPr lang="en-US" dirty="0" err="1"/>
              <a:t>Sj</a:t>
            </a:r>
            <a:r>
              <a:rPr lang="en-US" dirty="0"/>
              <a:t>) of each </a:t>
            </a:r>
            <a:r>
              <a:rPr lang="en-US" dirty="0" err="1"/>
              <a:t>superpixel</a:t>
            </a:r>
            <a:r>
              <a:rPr lang="en-US" dirty="0"/>
              <a:t> </a:t>
            </a:r>
            <a:r>
              <a:rPr lang="en-US" dirty="0" err="1"/>
              <a:t>Sj</a:t>
            </a:r>
            <a:r>
              <a:rPr lang="en-US" dirty="0"/>
              <a:t> with the area of a circle (the most compact 2-dimensional shape) with same perimeter P(</a:t>
            </a:r>
            <a:r>
              <a:rPr lang="en-US" dirty="0" err="1"/>
              <a:t>Sj</a:t>
            </a:r>
            <a:r>
              <a:rPr lang="en-US" dirty="0"/>
              <a:t> ), i.e. higher is better.</a:t>
            </a:r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7544" y="3501008"/>
            <a:ext cx="4371975" cy="962025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Benchmark of depth estimation Algorithm</a:t>
            </a:r>
            <a:br>
              <a:rPr lang="en-US" dirty="0"/>
            </a:br>
            <a:r>
              <a:rPr lang="en-US" dirty="0"/>
              <a:t>some commonly used error metrics:</a:t>
            </a:r>
            <a:endParaRPr lang="de-DE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60363" y="1977921"/>
            <a:ext cx="6823075" cy="2221194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360363" y="4291697"/>
            <a:ext cx="8454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With</a:t>
            </a:r>
            <a:r>
              <a:rPr lang="de-DE" dirty="0"/>
              <a:t> Y = </a:t>
            </a:r>
            <a:r>
              <a:rPr lang="de-DE" dirty="0" err="1"/>
              <a:t>predicted</a:t>
            </a:r>
            <a:r>
              <a:rPr lang="de-DE" dirty="0"/>
              <a:t> </a:t>
            </a:r>
            <a:r>
              <a:rPr lang="de-DE" dirty="0" err="1"/>
              <a:t>depth</a:t>
            </a:r>
            <a:r>
              <a:rPr lang="de-DE" dirty="0"/>
              <a:t> </a:t>
            </a:r>
            <a:r>
              <a:rPr lang="de-DE" dirty="0" err="1"/>
              <a:t>map</a:t>
            </a:r>
            <a:r>
              <a:rPr lang="de-DE" dirty="0"/>
              <a:t>, Y* = </a:t>
            </a:r>
            <a:r>
              <a:rPr lang="de-DE" dirty="0" err="1"/>
              <a:t>ground</a:t>
            </a:r>
            <a:r>
              <a:rPr lang="de-DE" dirty="0"/>
              <a:t> </a:t>
            </a:r>
            <a:r>
              <a:rPr lang="de-DE" dirty="0" err="1"/>
              <a:t>truth</a:t>
            </a:r>
            <a:r>
              <a:rPr lang="de-DE" dirty="0"/>
              <a:t> </a:t>
            </a:r>
            <a:r>
              <a:rPr lang="de-DE" dirty="0" err="1"/>
              <a:t>depth</a:t>
            </a:r>
            <a:r>
              <a:rPr lang="de-DE" dirty="0"/>
              <a:t> </a:t>
            </a:r>
            <a:r>
              <a:rPr lang="de-DE" dirty="0" err="1"/>
              <a:t>image</a:t>
            </a:r>
            <a:r>
              <a:rPr lang="de-DE" dirty="0"/>
              <a:t> and T = </a:t>
            </a:r>
            <a:r>
              <a:rPr lang="de-DE" dirty="0" err="1"/>
              <a:t>pixel</a:t>
            </a:r>
            <a:r>
              <a:rPr lang="de-DE" dirty="0"/>
              <a:t> </a:t>
            </a:r>
            <a:r>
              <a:rPr lang="de-DE" dirty="0" err="1"/>
              <a:t>depth</a:t>
            </a:r>
            <a:endParaRPr lang="de-DE" dirty="0"/>
          </a:p>
        </p:txBody>
      </p:sp>
      <p:sp>
        <p:nvSpPr>
          <p:cNvPr id="3" name="Text Box 2"/>
          <p:cNvSpPr txBox="1"/>
          <p:nvPr/>
        </p:nvSpPr>
        <p:spPr>
          <a:xfrm>
            <a:off x="344805" y="5190490"/>
            <a:ext cx="845439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 dirty="0" err="1">
                <a:sym typeface="+mn-ea"/>
              </a:rPr>
              <a:t>For</a:t>
            </a:r>
            <a:r>
              <a:rPr lang="de-DE" dirty="0">
                <a:sym typeface="+mn-ea"/>
              </a:rPr>
              <a:t> </a:t>
            </a:r>
            <a:r>
              <a:rPr lang="de-DE" dirty="0" err="1">
                <a:sym typeface="+mn-ea"/>
              </a:rPr>
              <a:t>example</a:t>
            </a:r>
            <a:r>
              <a:rPr lang="de-DE" dirty="0">
                <a:sym typeface="+mn-ea"/>
              </a:rPr>
              <a:t> </a:t>
            </a:r>
            <a:r>
              <a:rPr lang="de-DE" dirty="0" err="1">
                <a:sym typeface="+mn-ea"/>
              </a:rPr>
              <a:t>outdoor</a:t>
            </a:r>
            <a:r>
              <a:rPr lang="de-DE" dirty="0">
                <a:sym typeface="+mn-ea"/>
              </a:rPr>
              <a:t> </a:t>
            </a:r>
            <a:r>
              <a:rPr lang="de-DE" dirty="0" err="1">
                <a:sym typeface="+mn-ea"/>
              </a:rPr>
              <a:t>datasets</a:t>
            </a:r>
            <a:r>
              <a:rPr lang="de-DE" dirty="0">
                <a:sym typeface="+mn-ea"/>
              </a:rPr>
              <a:t> (</a:t>
            </a:r>
            <a:r>
              <a:rPr lang="de-DE" dirty="0" err="1">
                <a:sym typeface="+mn-ea"/>
              </a:rPr>
              <a:t>Hight</a:t>
            </a:r>
            <a:r>
              <a:rPr lang="de-DE" dirty="0">
                <a:sym typeface="+mn-ea"/>
              </a:rPr>
              <a:t> </a:t>
            </a:r>
            <a:r>
              <a:rPr lang="de-DE" dirty="0" err="1">
                <a:sym typeface="+mn-ea"/>
              </a:rPr>
              <a:t>depth</a:t>
            </a:r>
            <a:r>
              <a:rPr lang="de-DE" dirty="0">
                <a:sym typeface="+mn-ea"/>
              </a:rPr>
              <a:t> </a:t>
            </a:r>
            <a:r>
              <a:rPr lang="de-DE" dirty="0" err="1">
                <a:sym typeface="+mn-ea"/>
              </a:rPr>
              <a:t>range</a:t>
            </a:r>
            <a:r>
              <a:rPr lang="de-DE" dirty="0">
                <a:sym typeface="+mn-ea"/>
              </a:rPr>
              <a:t> / </a:t>
            </a:r>
            <a:r>
              <a:rPr lang="de-DE" dirty="0" err="1">
                <a:sym typeface="+mn-ea"/>
              </a:rPr>
              <a:t>less</a:t>
            </a:r>
            <a:r>
              <a:rPr lang="de-DE" dirty="0">
                <a:sym typeface="+mn-ea"/>
              </a:rPr>
              <a:t> </a:t>
            </a:r>
            <a:r>
              <a:rPr lang="de-DE" dirty="0" err="1">
                <a:sym typeface="+mn-ea"/>
              </a:rPr>
              <a:t>depth</a:t>
            </a:r>
            <a:r>
              <a:rPr lang="de-DE" dirty="0">
                <a:sym typeface="+mn-ea"/>
              </a:rPr>
              <a:t> </a:t>
            </a:r>
            <a:r>
              <a:rPr lang="de-DE" dirty="0" err="1">
                <a:sym typeface="+mn-ea"/>
              </a:rPr>
              <a:t>resolution</a:t>
            </a:r>
            <a:r>
              <a:rPr lang="de-DE" dirty="0">
                <a:sym typeface="+mn-ea"/>
              </a:rPr>
              <a:t>)</a:t>
            </a:r>
            <a:endParaRPr lang="de-DE" dirty="0"/>
          </a:p>
          <a:p>
            <a:pPr marL="701675" lvl="2" indent="-342900">
              <a:buFont typeface="Arial" panose="020B0604020202090204" pitchFamily="34" charset="0"/>
              <a:buChar char="•"/>
            </a:pPr>
            <a:r>
              <a:rPr lang="de-DE" dirty="0">
                <a:sym typeface="+mn-ea"/>
                <a:hlinkClick r:id="rId2"/>
              </a:rPr>
              <a:t>KITTI</a:t>
            </a:r>
            <a:r>
              <a:rPr lang="de-DE" dirty="0">
                <a:sym typeface="+mn-ea"/>
              </a:rPr>
              <a:t> – Depth </a:t>
            </a:r>
            <a:r>
              <a:rPr lang="de-DE" dirty="0" err="1">
                <a:sym typeface="+mn-ea"/>
              </a:rPr>
              <a:t>by</a:t>
            </a:r>
            <a:r>
              <a:rPr lang="de-DE" dirty="0">
                <a:sym typeface="+mn-ea"/>
              </a:rPr>
              <a:t> LIDAR</a:t>
            </a:r>
            <a:endParaRPr lang="de-DE" dirty="0"/>
          </a:p>
          <a:p>
            <a:pPr marL="701675" lvl="2" indent="-342900">
              <a:buFont typeface="Arial" panose="020B0604020202090204" pitchFamily="34" charset="0"/>
              <a:buChar char="•"/>
            </a:pPr>
            <a:r>
              <a:rPr lang="de-DE" dirty="0">
                <a:sym typeface="+mn-ea"/>
                <a:hlinkClick r:id="rId3"/>
              </a:rPr>
              <a:t>Make3D</a:t>
            </a:r>
            <a:r>
              <a:rPr lang="de-DE" dirty="0">
                <a:sym typeface="+mn-ea"/>
              </a:rPr>
              <a:t> – Depth </a:t>
            </a:r>
            <a:r>
              <a:rPr lang="de-DE" dirty="0" err="1">
                <a:sym typeface="+mn-ea"/>
              </a:rPr>
              <a:t>by</a:t>
            </a:r>
            <a:r>
              <a:rPr lang="de-DE" dirty="0">
                <a:sym typeface="+mn-ea"/>
              </a:rPr>
              <a:t> LIDAR</a:t>
            </a:r>
            <a:endParaRPr lang="en-US"/>
          </a:p>
        </p:txBody>
      </p:sp>
      <p:sp>
        <p:nvSpPr>
          <p:cNvPr id="718" name="Shape 718"/>
          <p:cNvSpPr txBox="1"/>
          <p:nvPr/>
        </p:nvSpPr>
        <p:spPr>
          <a:xfrm>
            <a:off x="73660" y="1510030"/>
            <a:ext cx="2484120" cy="46799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2400" b="1">
                <a:solidFill>
                  <a:srgbClr val="6AA84F"/>
                </a:solidFill>
              </a:rPr>
              <a:t>Error Metrics</a:t>
            </a:r>
            <a:endParaRPr lang="de-DE" altLang="en-GB" sz="2400" b="1">
              <a:solidFill>
                <a:srgbClr val="6AA84F"/>
              </a:solidFill>
            </a:endParaRPr>
          </a:p>
        </p:txBody>
      </p:sp>
      <p:sp>
        <p:nvSpPr>
          <p:cNvPr id="6" name="Shape 718"/>
          <p:cNvSpPr txBox="1"/>
          <p:nvPr/>
        </p:nvSpPr>
        <p:spPr>
          <a:xfrm>
            <a:off x="-14605" y="4650740"/>
            <a:ext cx="2484120" cy="46799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2400" b="1">
                <a:solidFill>
                  <a:srgbClr val="6AA84F"/>
                </a:solidFill>
              </a:rPr>
              <a:t>Groundtruh</a:t>
            </a:r>
            <a:endParaRPr lang="de-DE" altLang="en-GB" sz="2400" b="1">
              <a:solidFill>
                <a:srgbClr val="6AA84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8" grpId="0"/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>
          <a:xfrm>
            <a:off x="5725160" y="2146935"/>
            <a:ext cx="3336925" cy="2751455"/>
          </a:xfrm>
          <a:prstGeom prst="roundRect">
            <a:avLst>
              <a:gd name="adj" fmla="val 6338"/>
            </a:avLst>
          </a:prstGeom>
          <a:ln>
            <a:solidFill>
              <a:srgbClr val="9C1C2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altLang="en-US" sz="1200" i="1">
              <a:solidFill>
                <a:schemeClr val="tx1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88900" y="1443990"/>
            <a:ext cx="5545455" cy="1485900"/>
          </a:xfrm>
          <a:prstGeom prst="roundRect">
            <a:avLst>
              <a:gd name="adj" fmla="val 6672"/>
            </a:avLst>
          </a:prstGeom>
          <a:ln>
            <a:solidFill>
              <a:srgbClr val="9C1C2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altLang="en-US" sz="1200" i="1">
              <a:solidFill>
                <a:schemeClr val="tx1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80670" y="495935"/>
            <a:ext cx="6642117" cy="838200"/>
          </a:xfrm>
        </p:spPr>
        <p:txBody>
          <a:bodyPr/>
          <a:lstStyle/>
          <a:p>
            <a:pPr marL="457200" indent="-457200">
              <a:buFont typeface="+mj-lt"/>
              <a:buAutoNum type="arabicPeriod" startAt="2"/>
            </a:pPr>
            <a:r>
              <a:rPr lang="en-US" dirty="0"/>
              <a:t>Architecture</a:t>
            </a:r>
            <a:br>
              <a:rPr lang="en-US" dirty="0"/>
            </a:br>
            <a:r>
              <a:rPr lang="de-DE" altLang="en-US" sz="2000" dirty="0"/>
              <a:t>Overview: </a:t>
            </a:r>
            <a:r>
              <a:rPr sz="2000" dirty="0"/>
              <a:t>Digging Into Self-Supervised Monocular Depth Estimation</a:t>
            </a:r>
            <a:r>
              <a:rPr lang="de-DE" altLang="en-US" sz="2000" dirty="0"/>
              <a:t> [1]</a:t>
            </a:r>
            <a:endParaRPr lang="de-DE" altLang="en-US" sz="2000" dirty="0"/>
          </a:p>
        </p:txBody>
      </p:sp>
      <p:sp>
        <p:nvSpPr>
          <p:cNvPr id="687" name="Shape 687"/>
          <p:cNvSpPr/>
          <p:nvPr/>
        </p:nvSpPr>
        <p:spPr>
          <a:xfrm rot="16200000">
            <a:off x="2105380" y="1706462"/>
            <a:ext cx="1068200" cy="1126975"/>
          </a:xfrm>
          <a:prstGeom prst="flowChartCollate">
            <a:avLst/>
          </a:prstGeom>
          <a:noFill/>
          <a:ln w="38100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pic>
        <p:nvPicPr>
          <p:cNvPr id="688" name="Shape 688"/>
          <p:cNvPicPr preferRelativeResize="0"/>
          <p:nvPr/>
        </p:nvPicPr>
        <p:blipFill rotWithShape="1">
          <a:blip r:embed="rId1"/>
          <a:srcRect l="25612" r="28386"/>
          <a:stretch>
            <a:fillRect/>
          </a:stretch>
        </p:blipFill>
        <p:spPr>
          <a:xfrm>
            <a:off x="3673235" y="1830557"/>
            <a:ext cx="1318563" cy="865425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Shape 691"/>
          <p:cNvSpPr/>
          <p:nvPr/>
        </p:nvSpPr>
        <p:spPr>
          <a:xfrm>
            <a:off x="5263647" y="3388000"/>
            <a:ext cx="309900" cy="309900"/>
          </a:xfrm>
          <a:prstGeom prst="flowChartSummingJunction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cxnSp>
        <p:nvCxnSpPr>
          <p:cNvPr id="695" name="Shape 695"/>
          <p:cNvCxnSpPr>
            <a:endCxn id="691" idx="2"/>
          </p:cNvCxnSpPr>
          <p:nvPr/>
        </p:nvCxnSpPr>
        <p:spPr>
          <a:xfrm flipV="1">
            <a:off x="4142740" y="3542665"/>
            <a:ext cx="1120775" cy="1778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96" name="Shape 696"/>
          <p:cNvCxnSpPr/>
          <p:nvPr/>
        </p:nvCxnSpPr>
        <p:spPr>
          <a:xfrm>
            <a:off x="5573313" y="3561129"/>
            <a:ext cx="296700" cy="570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699" name="Shape 699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29402" y="4094977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00" name="Shape 700"/>
          <p:cNvSpPr txBox="1"/>
          <p:nvPr/>
        </p:nvSpPr>
        <p:spPr>
          <a:xfrm>
            <a:off x="446405" y="407860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-1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707" name="Shape 707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5952712" y="3121062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11" name="Shape 711"/>
          <p:cNvSpPr txBox="1"/>
          <p:nvPr/>
        </p:nvSpPr>
        <p:spPr>
          <a:xfrm>
            <a:off x="6310787" y="311261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0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715" name="Shape 715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7567712" y="312107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16" name="Shape 716"/>
          <p:cNvSpPr txBox="1"/>
          <p:nvPr/>
        </p:nvSpPr>
        <p:spPr>
          <a:xfrm>
            <a:off x="7946107" y="310482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  <a:sym typeface="+mn-ea"/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717" name="Shape 717"/>
          <p:cNvSpPr/>
          <p:nvPr/>
        </p:nvSpPr>
        <p:spPr>
          <a:xfrm>
            <a:off x="5852795" y="2957195"/>
            <a:ext cx="3154680" cy="118364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718" name="Shape 718"/>
          <p:cNvSpPr txBox="1"/>
          <p:nvPr/>
        </p:nvSpPr>
        <p:spPr>
          <a:xfrm>
            <a:off x="6407150" y="2146935"/>
            <a:ext cx="2106295" cy="46799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2400" b="1">
                <a:solidFill>
                  <a:srgbClr val="6AA84F"/>
                </a:solidFill>
              </a:rPr>
              <a:t>Loss</a:t>
            </a:r>
            <a:endParaRPr lang="en-GB" sz="2400" b="1">
              <a:solidFill>
                <a:srgbClr val="6AA84F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 sz="2400" b="1">
                <a:solidFill>
                  <a:srgbClr val="6AA84F"/>
                </a:solidFill>
              </a:rPr>
              <a:t>based on PE</a:t>
            </a:r>
            <a:endParaRPr lang="de-DE" altLang="en-GB" sz="2400" b="1">
              <a:solidFill>
                <a:srgbClr val="6AA84F"/>
              </a:solidFill>
            </a:endParaRPr>
          </a:p>
        </p:txBody>
      </p:sp>
      <p:cxnSp>
        <p:nvCxnSpPr>
          <p:cNvPr id="719" name="Shape 719"/>
          <p:cNvCxnSpPr/>
          <p:nvPr/>
        </p:nvCxnSpPr>
        <p:spPr>
          <a:xfrm>
            <a:off x="7430135" y="2957195"/>
            <a:ext cx="0" cy="1183640"/>
          </a:xfrm>
          <a:prstGeom prst="straightConnector1">
            <a:avLst/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723" name="Shape 723"/>
          <p:cNvSpPr txBox="1"/>
          <p:nvPr/>
        </p:nvSpPr>
        <p:spPr>
          <a:xfrm>
            <a:off x="1598930" y="5453380"/>
            <a:ext cx="3249295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augmented images</a:t>
            </a:r>
            <a:endParaRPr lang="de-DE" altLang="en-GB" dirty="0">
              <a:solidFill>
                <a:srgbClr val="CCCCCC"/>
              </a:solidFill>
            </a:endParaRPr>
          </a:p>
        </p:txBody>
      </p:sp>
      <p:sp>
        <p:nvSpPr>
          <p:cNvPr id="725" name="Shape 725"/>
          <p:cNvSpPr txBox="1"/>
          <p:nvPr/>
        </p:nvSpPr>
        <p:spPr>
          <a:xfrm>
            <a:off x="6167120" y="4136390"/>
            <a:ext cx="96012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Output</a:t>
            </a:r>
            <a:endParaRPr lang="en-GB">
              <a:solidFill>
                <a:srgbClr val="CCCC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image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726" name="Shape 726"/>
          <p:cNvSpPr txBox="1"/>
          <p:nvPr/>
        </p:nvSpPr>
        <p:spPr>
          <a:xfrm>
            <a:off x="7651115" y="4136390"/>
            <a:ext cx="10833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Target</a:t>
            </a:r>
            <a:endParaRPr lang="en-GB">
              <a:solidFill>
                <a:srgbClr val="CCCC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image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728" name="Shape 728"/>
          <p:cNvSpPr txBox="1"/>
          <p:nvPr/>
        </p:nvSpPr>
        <p:spPr>
          <a:xfrm>
            <a:off x="3705410" y="2929825"/>
            <a:ext cx="1317338" cy="39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Pose</a:t>
            </a:r>
            <a:endParaRPr lang="de-DE" altLang="en-GB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8" name="Shape 699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29402" y="3047227"/>
            <a:ext cx="1318550" cy="8654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" name="Straight Connector 17"/>
          <p:cNvCxnSpPr/>
          <p:nvPr/>
        </p:nvCxnSpPr>
        <p:spPr>
          <a:xfrm rot="5400000" flipV="1">
            <a:off x="2086610" y="172148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>
            <a:off x="1541780" y="228219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5400000" flipH="1" flipV="1">
            <a:off x="2078990" y="226377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Shape 694"/>
          <p:cNvCxnSpPr/>
          <p:nvPr/>
        </p:nvCxnSpPr>
        <p:spPr>
          <a:xfrm>
            <a:off x="1547495" y="2275840"/>
            <a:ext cx="52006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6" name="Straight Connector 25"/>
          <p:cNvCxnSpPr/>
          <p:nvPr/>
        </p:nvCxnSpPr>
        <p:spPr>
          <a:xfrm rot="5400000" flipV="1">
            <a:off x="2070100" y="299656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rot="5400000">
            <a:off x="1525270" y="35572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rot="5400000" flipH="1" flipV="1">
            <a:off x="2062480" y="353885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rot="5400000" flipV="1">
            <a:off x="2070100" y="4226560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rot="5400000">
            <a:off x="1525270" y="4787265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rot="5400000" flipH="1" flipV="1">
            <a:off x="2062480" y="4768850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Shape 694"/>
          <p:cNvCxnSpPr/>
          <p:nvPr/>
        </p:nvCxnSpPr>
        <p:spPr>
          <a:xfrm>
            <a:off x="1687830" y="3557270"/>
            <a:ext cx="363220" cy="381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3" name="Shape 694"/>
          <p:cNvCxnSpPr/>
          <p:nvPr/>
        </p:nvCxnSpPr>
        <p:spPr>
          <a:xfrm>
            <a:off x="1687830" y="4775200"/>
            <a:ext cx="38798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4" name="Shape 694"/>
          <p:cNvCxnSpPr>
            <a:endCxn id="688" idx="1"/>
          </p:cNvCxnSpPr>
          <p:nvPr/>
        </p:nvCxnSpPr>
        <p:spPr>
          <a:xfrm>
            <a:off x="3227705" y="2253615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6" name="Straight Connector 35"/>
          <p:cNvCxnSpPr/>
          <p:nvPr/>
        </p:nvCxnSpPr>
        <p:spPr>
          <a:xfrm rot="5400000" flipV="1">
            <a:off x="3599815" y="3011805"/>
            <a:ext cx="529590" cy="56769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rot="5400000">
            <a:off x="3054985" y="3563620"/>
            <a:ext cx="106807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rot="5400000" flipH="1" flipV="1">
            <a:off x="3592195" y="3545205"/>
            <a:ext cx="538480" cy="561975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9" name="Shape 694"/>
          <p:cNvCxnSpPr/>
          <p:nvPr/>
        </p:nvCxnSpPr>
        <p:spPr>
          <a:xfrm>
            <a:off x="2707005" y="3560445"/>
            <a:ext cx="873760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1" name="Straight Arrow Connector 40"/>
          <p:cNvCxnSpPr/>
          <p:nvPr/>
        </p:nvCxnSpPr>
        <p:spPr>
          <a:xfrm>
            <a:off x="2536825" y="3697605"/>
            <a:ext cx="0" cy="916305"/>
          </a:xfrm>
          <a:prstGeom prst="straightConnector1">
            <a:avLst/>
          </a:prstGeom>
          <a:ln>
            <a:solidFill>
              <a:schemeClr val="bg2"/>
            </a:solidFill>
            <a:headEnd type="triangle" w="lg" len="lg"/>
            <a:tailEnd type="triangle" w="lg" len="lg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" name="Straight Connector 2"/>
          <p:cNvCxnSpPr/>
          <p:nvPr/>
        </p:nvCxnSpPr>
        <p:spPr>
          <a:xfrm>
            <a:off x="2668905" y="3577590"/>
            <a:ext cx="16510" cy="1203325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6" name="Straight Connector 5"/>
          <p:cNvCxnSpPr/>
          <p:nvPr/>
        </p:nvCxnSpPr>
        <p:spPr>
          <a:xfrm>
            <a:off x="2618740" y="3566795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" name="Straight Connector 6"/>
          <p:cNvCxnSpPr/>
          <p:nvPr/>
        </p:nvCxnSpPr>
        <p:spPr>
          <a:xfrm>
            <a:off x="2602230" y="4770120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9" name="Shape 728"/>
          <p:cNvSpPr txBox="1"/>
          <p:nvPr/>
        </p:nvSpPr>
        <p:spPr>
          <a:xfrm>
            <a:off x="2972435" y="1369060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7030A0"/>
                </a:solidFill>
              </a:rPr>
              <a:t>Depth Decoder</a:t>
            </a:r>
            <a:endParaRPr lang="de-DE" altLang="en-GB" b="1" dirty="0">
              <a:solidFill>
                <a:srgbClr val="7030A0"/>
              </a:solidFill>
            </a:endParaRPr>
          </a:p>
        </p:txBody>
      </p:sp>
      <p:sp>
        <p:nvSpPr>
          <p:cNvPr id="11" name="Shape 728"/>
          <p:cNvSpPr txBox="1"/>
          <p:nvPr/>
        </p:nvSpPr>
        <p:spPr>
          <a:xfrm>
            <a:off x="695960" y="1334135"/>
            <a:ext cx="1998980" cy="389890"/>
          </a:xfrm>
          <a:prstGeom prst="rect">
            <a:avLst/>
          </a:prstGeom>
          <a:noFill/>
          <a:ln>
            <a:noFill/>
          </a:ln>
          <a:effectLst/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1">
                    <a:lumMod val="50000"/>
                  </a:schemeClr>
                </a:solidFill>
              </a:rPr>
              <a:t>Encoder</a:t>
            </a:r>
            <a:endParaRPr lang="de-DE" altLang="en-GB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3" name="Shape 723"/>
          <p:cNvSpPr txBox="1"/>
          <p:nvPr/>
        </p:nvSpPr>
        <p:spPr>
          <a:xfrm>
            <a:off x="245110" y="1558290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colors</a:t>
            </a:r>
            <a:endParaRPr lang="de-DE" altLang="en-GB" dirty="0">
              <a:solidFill>
                <a:srgbClr val="CCCCCC"/>
              </a:solidFill>
            </a:endParaRPr>
          </a:p>
        </p:txBody>
      </p:sp>
      <p:pic>
        <p:nvPicPr>
          <p:cNvPr id="44" name="Shape 685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80837" y="194836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Shape 692"/>
          <p:cNvSpPr txBox="1"/>
          <p:nvPr/>
        </p:nvSpPr>
        <p:spPr>
          <a:xfrm>
            <a:off x="638277" y="1931477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</p:txBody>
      </p:sp>
      <p:cxnSp>
        <p:nvCxnSpPr>
          <p:cNvPr id="46" name="Elbow Connector 45"/>
          <p:cNvCxnSpPr>
            <a:stCxn id="688" idx="3"/>
            <a:endCxn id="691" idx="0"/>
          </p:cNvCxnSpPr>
          <p:nvPr/>
        </p:nvCxnSpPr>
        <p:spPr>
          <a:xfrm>
            <a:off x="4991735" y="2263775"/>
            <a:ext cx="426720" cy="1123950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7" name="Elbow Connector 46"/>
          <p:cNvCxnSpPr>
            <a:stCxn id="21" idx="2"/>
            <a:endCxn id="691" idx="4"/>
          </p:cNvCxnSpPr>
          <p:nvPr/>
        </p:nvCxnSpPr>
        <p:spPr>
          <a:xfrm rot="5400000" flipH="1" flipV="1">
            <a:off x="2452688" y="2133918"/>
            <a:ext cx="1402080" cy="4529455"/>
          </a:xfrm>
          <a:prstGeom prst="bentConnector3">
            <a:avLst>
              <a:gd name="adj1" fmla="val -31431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48" name="Shape 700"/>
          <p:cNvSpPr txBox="1"/>
          <p:nvPr/>
        </p:nvSpPr>
        <p:spPr>
          <a:xfrm>
            <a:off x="496570" y="304736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+1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49" name="Shape 717"/>
          <p:cNvSpPr/>
          <p:nvPr/>
        </p:nvSpPr>
        <p:spPr>
          <a:xfrm>
            <a:off x="142240" y="2957195"/>
            <a:ext cx="1562735" cy="212598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5" name="Shape 727"/>
          <p:cNvSpPr txBox="1"/>
          <p:nvPr/>
        </p:nvSpPr>
        <p:spPr>
          <a:xfrm>
            <a:off x="4226560" y="3705225"/>
            <a:ext cx="10452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DIBR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6675755" y="5843905"/>
            <a:ext cx="2221230" cy="489585"/>
          </a:xfrm>
          <a:prstGeom prst="roundRect">
            <a:avLst/>
          </a:prstGeom>
          <a:ln>
            <a:solidFill>
              <a:srgbClr val="9C1C2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altLang="en-US" sz="1200" i="1">
                <a:solidFill>
                  <a:schemeClr val="tx1"/>
                </a:solidFill>
              </a:rPr>
              <a:t>area of interest</a:t>
            </a:r>
            <a:endParaRPr lang="de-DE" altLang="en-US" sz="1200" i="1">
              <a:solidFill>
                <a:schemeClr val="tx1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88900" y="2957195"/>
            <a:ext cx="5546090" cy="2994660"/>
          </a:xfrm>
          <a:prstGeom prst="roundRect">
            <a:avLst>
              <a:gd name="adj" fmla="val 3483"/>
            </a:avLst>
          </a:prstGeom>
          <a:solidFill>
            <a:schemeClr val="accent3">
              <a:alpha val="68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6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7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7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1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500"/>
                                        <p:tgtEl>
                                          <p:spTgt spid="7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500"/>
                                        <p:tgtEl>
                                          <p:spTgt spid="6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9" dur="500"/>
                                        <p:tgtEl>
                                          <p:spTgt spid="6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7" dur="500"/>
                                        <p:tgtEl>
                                          <p:spTgt spid="6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0" dur="500"/>
                                        <p:tgtEl>
                                          <p:spTgt spid="7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3" dur="500"/>
                                        <p:tgtEl>
                                          <p:spTgt spid="7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6" dur="500"/>
                                        <p:tgtEl>
                                          <p:spTgt spid="7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9" dur="500"/>
                                        <p:tgtEl>
                                          <p:spTgt spid="7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2" dur="500"/>
                                        <p:tgtEl>
                                          <p:spTgt spid="7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5" dur="500"/>
                                        <p:tgtEl>
                                          <p:spTgt spid="7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8" dur="500"/>
                                        <p:tgtEl>
                                          <p:spTgt spid="7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1" dur="500"/>
                                        <p:tgtEl>
                                          <p:spTgt spid="7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4" dur="500"/>
                                        <p:tgtEl>
                                          <p:spTgt spid="7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ldLvl="0" animBg="1"/>
      <p:bldP spid="12" grpId="0" bldLvl="0" animBg="1"/>
      <p:bldP spid="687" grpId="0" animBg="1"/>
      <p:bldP spid="687" grpId="1" animBg="1"/>
      <p:bldP spid="687" grpId="2" animBg="1"/>
      <p:bldP spid="687" grpId="3" animBg="1"/>
      <p:bldP spid="687" grpId="4" animBg="1"/>
      <p:bldP spid="687" grpId="5" animBg="1"/>
      <p:bldP spid="691" grpId="0" animBg="1"/>
      <p:bldP spid="700" grpId="0"/>
      <p:bldP spid="711" grpId="0"/>
      <p:bldP spid="716" grpId="0"/>
      <p:bldP spid="717" grpId="0" animBg="1"/>
      <p:bldP spid="718" grpId="0"/>
      <p:bldP spid="723" grpId="0"/>
      <p:bldP spid="725" grpId="0"/>
      <p:bldP spid="726" grpId="0"/>
      <p:bldP spid="728" grpId="0"/>
      <p:bldP spid="728" grpId="1"/>
      <p:bldP spid="9" grpId="0"/>
      <p:bldP spid="9" grpId="1"/>
      <p:bldP spid="9" grpId="2"/>
      <p:bldP spid="9" grpId="3"/>
      <p:bldP spid="9" grpId="4"/>
      <p:bldP spid="9" grpId="5"/>
      <p:bldP spid="11" grpId="0"/>
      <p:bldP spid="11" grpId="1"/>
      <p:bldP spid="11" grpId="2"/>
      <p:bldP spid="11" grpId="3"/>
      <p:bldP spid="11" grpId="4"/>
      <p:bldP spid="11" grpId="5" bldLvl="0" animBg="1"/>
      <p:bldP spid="43" grpId="0"/>
      <p:bldP spid="43" grpId="1"/>
      <p:bldP spid="43" grpId="2"/>
      <p:bldP spid="43" grpId="3"/>
      <p:bldP spid="45" grpId="0"/>
      <p:bldP spid="45" grpId="1"/>
      <p:bldP spid="45" grpId="2"/>
      <p:bldP spid="45" grpId="3"/>
      <p:bldP spid="48" grpId="0"/>
      <p:bldP spid="49" grpId="0" animBg="1"/>
      <p:bldP spid="5" grpId="0"/>
      <p:bldP spid="4" grpId="0" bldLvl="0" animBg="1"/>
      <p:bldP spid="13" grpId="0" bldLvl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dirty="0" err="1">
                <a:sym typeface="+mn-ea"/>
              </a:rPr>
              <a:t>Improvements</a:t>
            </a:r>
            <a:br>
              <a:rPr lang="en-US" dirty="0" err="1">
                <a:sym typeface="+mn-ea"/>
              </a:rPr>
            </a:br>
            <a:r>
              <a:rPr lang="en-US" sz="2000" dirty="0" err="1">
                <a:sym typeface="+mn-ea"/>
              </a:rPr>
              <a:t>I</a:t>
            </a:r>
            <a:r>
              <a:rPr lang="de-DE" altLang="en-US" sz="2000" dirty="0" err="1">
                <a:sym typeface="+mn-ea"/>
              </a:rPr>
              <a:t>teration I: Normal 2 Depth Block</a:t>
            </a:r>
            <a:endParaRPr lang="de-DE" altLang="en-US" sz="2000" dirty="0" err="1"/>
          </a:p>
        </p:txBody>
      </p:sp>
      <p:grpSp>
        <p:nvGrpSpPr>
          <p:cNvPr id="23" name="Group 22"/>
          <p:cNvGrpSpPr/>
          <p:nvPr/>
        </p:nvGrpSpPr>
        <p:grpSpPr>
          <a:xfrm>
            <a:off x="390525" y="1685925"/>
            <a:ext cx="2322195" cy="4427855"/>
            <a:chOff x="1814072" y="3582018"/>
            <a:chExt cx="2357804" cy="2640527"/>
          </a:xfrm>
        </p:grpSpPr>
        <p:sp>
          <p:nvSpPr>
            <p:cNvPr id="28" name="Rectangle 27"/>
            <p:cNvSpPr/>
            <p:nvPr/>
          </p:nvSpPr>
          <p:spPr>
            <a:xfrm>
              <a:off x="1814072" y="3674794"/>
              <a:ext cx="2357804" cy="25477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400" b="1" dirty="0">
                  <a:solidFill>
                    <a:schemeClr val="tx1"/>
                  </a:solidFill>
                </a:rPr>
                <a:t>4 CH Input</a:t>
              </a:r>
              <a:endParaRPr lang="en-US" sz="14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400" dirty="0">
                  <a:solidFill>
                    <a:schemeClr val="tx2"/>
                  </a:solidFill>
                  <a:sym typeface="+mn-ea"/>
                </a:rPr>
                <a:t>superpixel can be usefull additional information for the net to approximate depth since they model surfaces and reduce image complexity into a composition of multiple pla</a:t>
              </a: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ne</a:t>
              </a:r>
              <a:r>
                <a:rPr lang="de-DE" altLang="en-US" sz="1400" dirty="0">
                  <a:solidFill>
                    <a:schemeClr val="bg1"/>
                  </a:solidFill>
                  <a:sym typeface="+mn-ea"/>
                </a:rPr>
                <a:t>s</a:t>
              </a:r>
              <a:endParaRPr lang="de-DE" altLang="en-US" sz="1400" b="1" dirty="0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graphicFrame>
        <p:nvGraphicFramePr>
          <p:cNvPr id="5" name="Chart 4"/>
          <p:cNvGraphicFramePr/>
          <p:nvPr/>
        </p:nvGraphicFramePr>
        <p:xfrm>
          <a:off x="3023235" y="1505585"/>
          <a:ext cx="5919470" cy="46081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80670" y="495935"/>
            <a:ext cx="6642117" cy="838200"/>
          </a:xfrm>
        </p:spPr>
        <p:txBody>
          <a:bodyPr/>
          <a:lstStyle/>
          <a:p>
            <a:pPr marL="457200" indent="-457200">
              <a:buFont typeface="+mj-lt"/>
              <a:buAutoNum type="arabicPeriod" startAt="5"/>
            </a:pPr>
            <a:r>
              <a:rPr lang="en-US" dirty="0"/>
              <a:t>Architecture</a:t>
            </a:r>
            <a:br>
              <a:rPr lang="en-US" dirty="0"/>
            </a:br>
            <a:r>
              <a:rPr lang="de-DE" sz="2000" dirty="0"/>
              <a:t>New Input: </a:t>
            </a:r>
            <a:r>
              <a:rPr lang="de-DE" altLang="en-US" sz="2000">
                <a:sym typeface="+mn-ea"/>
              </a:rPr>
              <a:t>RGB </a:t>
            </a:r>
            <a:endParaRPr lang="de-DE" sz="2000" dirty="0"/>
          </a:p>
        </p:txBody>
      </p:sp>
      <p:sp>
        <p:nvSpPr>
          <p:cNvPr id="687" name="Shape 687"/>
          <p:cNvSpPr/>
          <p:nvPr/>
        </p:nvSpPr>
        <p:spPr>
          <a:xfrm rot="16200000">
            <a:off x="2105380" y="1706462"/>
            <a:ext cx="1068200" cy="1126975"/>
          </a:xfrm>
          <a:prstGeom prst="flowChartCollate">
            <a:avLst/>
          </a:prstGeom>
          <a:noFill/>
          <a:ln w="38100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pic>
        <p:nvPicPr>
          <p:cNvPr id="688" name="Shape 688"/>
          <p:cNvPicPr preferRelativeResize="0"/>
          <p:nvPr/>
        </p:nvPicPr>
        <p:blipFill rotWithShape="1">
          <a:blip r:embed="rId1"/>
          <a:srcRect l="25612" r="28386"/>
          <a:stretch>
            <a:fillRect/>
          </a:stretch>
        </p:blipFill>
        <p:spPr>
          <a:xfrm>
            <a:off x="3673235" y="1830557"/>
            <a:ext cx="1318563" cy="86542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Shape 723"/>
          <p:cNvSpPr txBox="1"/>
          <p:nvPr/>
        </p:nvSpPr>
        <p:spPr>
          <a:xfrm>
            <a:off x="2465070" y="5774690"/>
            <a:ext cx="2506345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augmented images</a:t>
            </a:r>
            <a:endParaRPr lang="de-DE" altLang="en-GB" dirty="0">
              <a:solidFill>
                <a:srgbClr val="CCCCCC"/>
              </a:solidFill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 rot="5400000" flipV="1">
            <a:off x="2086610" y="172148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>
            <a:off x="1541780" y="228219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5400000" flipH="1" flipV="1">
            <a:off x="2078990" y="226377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Shape 694"/>
          <p:cNvCxnSpPr/>
          <p:nvPr/>
        </p:nvCxnSpPr>
        <p:spPr>
          <a:xfrm>
            <a:off x="1547495" y="2275840"/>
            <a:ext cx="52006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4" name="Shape 694"/>
          <p:cNvCxnSpPr>
            <a:endCxn id="688" idx="1"/>
          </p:cNvCxnSpPr>
          <p:nvPr/>
        </p:nvCxnSpPr>
        <p:spPr>
          <a:xfrm>
            <a:off x="3227705" y="2253615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" name="Shape 728"/>
          <p:cNvSpPr txBox="1"/>
          <p:nvPr/>
        </p:nvSpPr>
        <p:spPr>
          <a:xfrm>
            <a:off x="2972435" y="1369060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7030A0"/>
                </a:solidFill>
              </a:rPr>
              <a:t>Depth Decoder</a:t>
            </a:r>
            <a:endParaRPr lang="de-DE" altLang="en-GB" b="1" dirty="0">
              <a:solidFill>
                <a:srgbClr val="7030A0"/>
              </a:solidFill>
            </a:endParaRPr>
          </a:p>
        </p:txBody>
      </p:sp>
      <p:sp>
        <p:nvSpPr>
          <p:cNvPr id="11" name="Shape 728"/>
          <p:cNvSpPr txBox="1"/>
          <p:nvPr/>
        </p:nvSpPr>
        <p:spPr>
          <a:xfrm>
            <a:off x="695960" y="1334135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1">
                    <a:lumMod val="90000"/>
                  </a:schemeClr>
                </a:solidFill>
              </a:rPr>
              <a:t>Encoder</a:t>
            </a:r>
            <a:endParaRPr lang="de-DE" altLang="en-GB" b="1" dirty="0">
              <a:solidFill>
                <a:schemeClr val="accent1">
                  <a:lumMod val="90000"/>
                </a:schemeClr>
              </a:solidFill>
            </a:endParaRPr>
          </a:p>
        </p:txBody>
      </p:sp>
      <p:sp>
        <p:nvSpPr>
          <p:cNvPr id="43" name="Shape 723"/>
          <p:cNvSpPr txBox="1"/>
          <p:nvPr/>
        </p:nvSpPr>
        <p:spPr>
          <a:xfrm>
            <a:off x="245110" y="2639060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RGB</a:t>
            </a:r>
            <a:endParaRPr lang="de-DE" altLang="en-GB" dirty="0">
              <a:solidFill>
                <a:srgbClr val="CCCCCC"/>
              </a:solidFill>
            </a:endParaRPr>
          </a:p>
        </p:txBody>
      </p:sp>
      <p:pic>
        <p:nvPicPr>
          <p:cNvPr id="44" name="Shape 685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80837" y="1825810"/>
            <a:ext cx="1318550" cy="8654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6" name="Elbow Connector 45"/>
          <p:cNvCxnSpPr>
            <a:stCxn id="688" idx="3"/>
            <a:endCxn id="691" idx="0"/>
          </p:cNvCxnSpPr>
          <p:nvPr/>
        </p:nvCxnSpPr>
        <p:spPr>
          <a:xfrm>
            <a:off x="4991735" y="2263775"/>
            <a:ext cx="426720" cy="1722755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590" y="1854200"/>
            <a:ext cx="1328420" cy="869315"/>
          </a:xfrm>
          <a:prstGeom prst="rect">
            <a:avLst/>
          </a:prstGeom>
        </p:spPr>
      </p:pic>
      <p:sp>
        <p:nvSpPr>
          <p:cNvPr id="45" name="Shape 692"/>
          <p:cNvSpPr txBox="1"/>
          <p:nvPr/>
        </p:nvSpPr>
        <p:spPr>
          <a:xfrm>
            <a:off x="638277" y="1841307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</p:txBody>
      </p:sp>
      <p:sp>
        <p:nvSpPr>
          <p:cNvPr id="14" name="Shape 723"/>
          <p:cNvSpPr txBox="1"/>
          <p:nvPr/>
        </p:nvSpPr>
        <p:spPr>
          <a:xfrm>
            <a:off x="215900" y="2640965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Superpixel</a:t>
            </a:r>
            <a:endParaRPr lang="de-DE" altLang="en-GB" dirty="0">
              <a:solidFill>
                <a:srgbClr val="CCCCCC"/>
              </a:solidFill>
            </a:endParaRPr>
          </a:p>
        </p:txBody>
      </p:sp>
      <p:sp>
        <p:nvSpPr>
          <p:cNvPr id="15" name="Shape 691"/>
          <p:cNvSpPr/>
          <p:nvPr/>
        </p:nvSpPr>
        <p:spPr>
          <a:xfrm>
            <a:off x="5263647" y="3986805"/>
            <a:ext cx="309900" cy="309900"/>
          </a:xfrm>
          <a:prstGeom prst="flowChartSummingJunction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cxnSp>
        <p:nvCxnSpPr>
          <p:cNvPr id="16" name="Shape 695"/>
          <p:cNvCxnSpPr>
            <a:endCxn id="15" idx="2"/>
          </p:cNvCxnSpPr>
          <p:nvPr/>
        </p:nvCxnSpPr>
        <p:spPr>
          <a:xfrm flipV="1">
            <a:off x="4142740" y="4141470"/>
            <a:ext cx="1120775" cy="1778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1" name="Shape 696"/>
          <p:cNvCxnSpPr/>
          <p:nvPr/>
        </p:nvCxnSpPr>
        <p:spPr>
          <a:xfrm>
            <a:off x="5582838" y="4149139"/>
            <a:ext cx="296700" cy="570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22" name="Shape 699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29402" y="4909047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Shape 700"/>
          <p:cNvSpPr txBox="1"/>
          <p:nvPr/>
        </p:nvSpPr>
        <p:spPr>
          <a:xfrm>
            <a:off x="445770" y="4900930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-1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24" name="Shape 707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5962237" y="3709072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Shape 711"/>
          <p:cNvSpPr txBox="1"/>
          <p:nvPr/>
        </p:nvSpPr>
        <p:spPr>
          <a:xfrm>
            <a:off x="6320312" y="370062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0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35" name="Shape 715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7577237" y="370908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Shape 716"/>
          <p:cNvSpPr txBox="1"/>
          <p:nvPr/>
        </p:nvSpPr>
        <p:spPr>
          <a:xfrm>
            <a:off x="7955632" y="369283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  <a:sym typeface="+mn-ea"/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42" name="Shape 717"/>
          <p:cNvSpPr/>
          <p:nvPr/>
        </p:nvSpPr>
        <p:spPr>
          <a:xfrm>
            <a:off x="5862320" y="3545205"/>
            <a:ext cx="3154680" cy="118364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50" name="Shape 718"/>
          <p:cNvSpPr txBox="1"/>
          <p:nvPr/>
        </p:nvSpPr>
        <p:spPr>
          <a:xfrm>
            <a:off x="6871425" y="3049728"/>
            <a:ext cx="1136700" cy="46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2400" b="1">
                <a:solidFill>
                  <a:srgbClr val="6AA84F"/>
                </a:solidFill>
              </a:rPr>
              <a:t>Loss</a:t>
            </a:r>
            <a:endParaRPr lang="en-GB" sz="2400" b="1">
              <a:solidFill>
                <a:srgbClr val="6AA84F"/>
              </a:solidFill>
            </a:endParaRPr>
          </a:p>
        </p:txBody>
      </p:sp>
      <p:cxnSp>
        <p:nvCxnSpPr>
          <p:cNvPr id="51" name="Shape 719"/>
          <p:cNvCxnSpPr/>
          <p:nvPr/>
        </p:nvCxnSpPr>
        <p:spPr>
          <a:xfrm>
            <a:off x="7439660" y="3545205"/>
            <a:ext cx="0" cy="1183640"/>
          </a:xfrm>
          <a:prstGeom prst="straightConnector1">
            <a:avLst/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53" name="Shape 725"/>
          <p:cNvSpPr txBox="1"/>
          <p:nvPr/>
        </p:nvSpPr>
        <p:spPr>
          <a:xfrm>
            <a:off x="6141720" y="4822825"/>
            <a:ext cx="96012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Output</a:t>
            </a:r>
            <a:endParaRPr lang="en-GB">
              <a:solidFill>
                <a:srgbClr val="CCCC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image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54" name="Shape 726"/>
          <p:cNvSpPr txBox="1"/>
          <p:nvPr/>
        </p:nvSpPr>
        <p:spPr>
          <a:xfrm>
            <a:off x="7694930" y="4870450"/>
            <a:ext cx="10833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Output</a:t>
            </a:r>
            <a:endParaRPr lang="en-GB">
              <a:solidFill>
                <a:srgbClr val="CCCC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image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55" name="Shape 727"/>
          <p:cNvSpPr txBox="1"/>
          <p:nvPr/>
        </p:nvSpPr>
        <p:spPr>
          <a:xfrm>
            <a:off x="4218305" y="4349750"/>
            <a:ext cx="10452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DIBR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56" name="Shape 728"/>
          <p:cNvSpPr txBox="1"/>
          <p:nvPr/>
        </p:nvSpPr>
        <p:spPr>
          <a:xfrm>
            <a:off x="3674295" y="3525455"/>
            <a:ext cx="1317338" cy="39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Pose</a:t>
            </a:r>
            <a:endParaRPr lang="de-DE" altLang="en-GB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57" name="Shape 699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29402" y="4004807"/>
            <a:ext cx="1318550" cy="8654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8" name="Straight Connector 57"/>
          <p:cNvCxnSpPr/>
          <p:nvPr/>
        </p:nvCxnSpPr>
        <p:spPr>
          <a:xfrm rot="5400000" flipV="1">
            <a:off x="2094865" y="361124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rot="5400000">
            <a:off x="1533525" y="41541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rot="5400000" flipH="1" flipV="1">
            <a:off x="2062480" y="4137660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rot="5400000" flipV="1">
            <a:off x="2070100" y="482536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rot="5400000">
            <a:off x="1525270" y="53860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 rot="5400000" flipH="1" flipV="1">
            <a:off x="2062480" y="536765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4" name="Shape 694"/>
          <p:cNvCxnSpPr/>
          <p:nvPr/>
        </p:nvCxnSpPr>
        <p:spPr>
          <a:xfrm>
            <a:off x="1687830" y="4156075"/>
            <a:ext cx="363220" cy="381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5" name="Shape 694"/>
          <p:cNvCxnSpPr/>
          <p:nvPr/>
        </p:nvCxnSpPr>
        <p:spPr>
          <a:xfrm>
            <a:off x="1687830" y="5374005"/>
            <a:ext cx="38798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6" name="Straight Connector 65"/>
          <p:cNvCxnSpPr/>
          <p:nvPr/>
        </p:nvCxnSpPr>
        <p:spPr>
          <a:xfrm rot="5400000" flipV="1">
            <a:off x="3620770" y="3601085"/>
            <a:ext cx="529590" cy="56769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rot="5400000">
            <a:off x="3067685" y="4142105"/>
            <a:ext cx="106807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 rot="5400000" flipH="1" flipV="1">
            <a:off x="3592195" y="4144010"/>
            <a:ext cx="538480" cy="561975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9" name="Shape 694"/>
          <p:cNvCxnSpPr/>
          <p:nvPr/>
        </p:nvCxnSpPr>
        <p:spPr>
          <a:xfrm>
            <a:off x="2707005" y="4159250"/>
            <a:ext cx="873760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70" name="Straight Arrow Connector 69"/>
          <p:cNvCxnSpPr/>
          <p:nvPr/>
        </p:nvCxnSpPr>
        <p:spPr>
          <a:xfrm>
            <a:off x="2536825" y="4296410"/>
            <a:ext cx="0" cy="916305"/>
          </a:xfrm>
          <a:prstGeom prst="straightConnector1">
            <a:avLst/>
          </a:prstGeom>
          <a:ln>
            <a:solidFill>
              <a:schemeClr val="bg2"/>
            </a:solidFill>
            <a:headEnd type="triangle" w="lg" len="lg"/>
            <a:tailEnd type="triangle" w="lg" len="lg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>
            <a:off x="2668905" y="4176395"/>
            <a:ext cx="16510" cy="1203325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2" name="Straight Connector 71"/>
          <p:cNvCxnSpPr/>
          <p:nvPr/>
        </p:nvCxnSpPr>
        <p:spPr>
          <a:xfrm>
            <a:off x="2618740" y="4165600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3" name="Straight Connector 72"/>
          <p:cNvCxnSpPr/>
          <p:nvPr/>
        </p:nvCxnSpPr>
        <p:spPr>
          <a:xfrm>
            <a:off x="2602230" y="5368925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5" name="Elbow Connector 74"/>
          <p:cNvCxnSpPr>
            <a:stCxn id="79" idx="2"/>
          </p:cNvCxnSpPr>
          <p:nvPr/>
        </p:nvCxnSpPr>
        <p:spPr>
          <a:xfrm rot="5400000" flipH="1" flipV="1">
            <a:off x="2298700" y="2921635"/>
            <a:ext cx="1744980" cy="4494530"/>
          </a:xfrm>
          <a:prstGeom prst="bentConnector4">
            <a:avLst>
              <a:gd name="adj1" fmla="val -6841"/>
              <a:gd name="adj2" fmla="val 100141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76" name="Shape 700"/>
          <p:cNvSpPr txBox="1"/>
          <p:nvPr/>
        </p:nvSpPr>
        <p:spPr>
          <a:xfrm>
            <a:off x="496570" y="400494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+1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79" name="Shape 717"/>
          <p:cNvSpPr/>
          <p:nvPr/>
        </p:nvSpPr>
        <p:spPr>
          <a:xfrm>
            <a:off x="142240" y="3915410"/>
            <a:ext cx="1562735" cy="212598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8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7" grpId="0" animBg="1"/>
      <p:bldP spid="687" grpId="1" animBg="1"/>
      <p:bldP spid="687" grpId="2" animBg="1"/>
      <p:bldP spid="687" grpId="3" animBg="1"/>
      <p:bldP spid="687" grpId="4" animBg="1"/>
      <p:bldP spid="9" grpId="0"/>
      <p:bldP spid="9" grpId="1"/>
      <p:bldP spid="9" grpId="2"/>
      <p:bldP spid="9" grpId="3"/>
      <p:bldP spid="9" grpId="4"/>
      <p:bldP spid="11" grpId="0"/>
      <p:bldP spid="11" grpId="1"/>
      <p:bldP spid="11" grpId="2"/>
      <p:bldP spid="11" grpId="3"/>
      <p:bldP spid="11" grpId="4"/>
      <p:bldP spid="43" grpId="0"/>
      <p:bldP spid="43" grpId="1"/>
      <p:bldP spid="43" grpId="2"/>
      <p:bldP spid="43" grpId="3"/>
      <p:bldP spid="45" grpId="0"/>
      <p:bldP spid="45" grpId="1"/>
      <p:bldP spid="45" grpId="2"/>
      <p:bldP spid="14" grpId="0"/>
      <p:bldP spid="14" grpId="1"/>
      <p:bldP spid="14" grpId="2"/>
      <p:bldP spid="14" grpId="3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146429" y="1893652"/>
            <a:ext cx="2722636" cy="2152650"/>
            <a:chOff x="1582164" y="2196547"/>
            <a:chExt cx="2722636" cy="2152650"/>
          </a:xfrm>
        </p:grpSpPr>
        <p:graphicFrame>
          <p:nvGraphicFramePr>
            <p:cNvPr id="20" name="Chart 4"/>
            <p:cNvGraphicFramePr/>
            <p:nvPr/>
          </p:nvGraphicFramePr>
          <p:xfrm>
            <a:off x="1582164" y="2196547"/>
            <a:ext cx="2722636" cy="215265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"/>
            </a:graphicData>
          </a:graphic>
        </p:graphicFrame>
        <p:sp>
          <p:nvSpPr>
            <p:cNvPr id="19" name="Текст 7"/>
            <p:cNvSpPr txBox="1"/>
            <p:nvPr/>
          </p:nvSpPr>
          <p:spPr>
            <a:xfrm>
              <a:off x="2348830" y="2986528"/>
              <a:ext cx="1164908" cy="523874"/>
            </a:xfrm>
            <a:prstGeom prst="rect">
              <a:avLst/>
            </a:prstGeom>
          </p:spPr>
          <p:txBody>
            <a:bodyPr tIns="0" anchor="ctr" anchorCtr="0">
              <a:noAutofit/>
            </a:bodyPr>
            <a:lstStyle>
              <a:lvl1pPr marL="0" marR="0" indent="0" algn="ctr" defTabSz="913765" rtl="0" eaLnBrk="1" fontAlgn="auto" latinLnBrk="0" hangingPunct="1">
                <a:lnSpc>
                  <a:spcPct val="14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90204" pitchFamily="34" charset="0"/>
                <a:buNone/>
                <a:defRPr sz="1800" b="0" i="0" kern="1200" baseline="0">
                  <a:solidFill>
                    <a:schemeClr val="tx1"/>
                  </a:solidFill>
                  <a:latin typeface="+mj-lt"/>
                  <a:ea typeface="Source Sans Pro" charset="0"/>
                  <a:cs typeface="Source Sans Pro" charset="0"/>
                </a:defRPr>
              </a:lvl1pPr>
              <a:lvl2pPr marL="6858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24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2pPr>
              <a:lvl3pPr marL="11430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20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3pPr>
              <a:lvl4pPr marL="1600200" indent="-228600" algn="ctr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4pPr>
              <a:lvl5pPr marL="20574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de-DE" altLang="en-US" sz="2800" b="1" dirty="0">
                  <a:latin typeface="Open Sans" charset="0"/>
                  <a:ea typeface="Open Sans" charset="0"/>
                  <a:cs typeface="Open Sans" charset="0"/>
                </a:rPr>
                <a:t>3</a:t>
              </a:r>
              <a:r>
                <a:rPr lang="en-US" sz="2800" b="1" dirty="0">
                  <a:latin typeface="Open Sans" charset="0"/>
                  <a:ea typeface="Open Sans" charset="0"/>
                  <a:cs typeface="Open Sans" charset="0"/>
                </a:rPr>
                <a:t>0%</a:t>
              </a:r>
              <a:endParaRPr lang="en-US" sz="2800" b="1" dirty="0">
                <a:latin typeface="Open Sans" charset="0"/>
                <a:ea typeface="Open Sans" charset="0"/>
                <a:cs typeface="Open Sans" charset="0"/>
              </a:endParaRPr>
            </a:p>
          </p:txBody>
        </p:sp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58775" y="501650"/>
            <a:ext cx="6642117" cy="838200"/>
          </a:xfrm>
        </p:spPr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4. R</a:t>
            </a:r>
            <a:r>
              <a:rPr lang="en-US" dirty="0"/>
              <a:t>esults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Focus on three significant approaches</a:t>
            </a:r>
            <a:r>
              <a:rPr lang="de-DE" altLang="en-US" dirty="0"/>
              <a:t> </a:t>
            </a:r>
            <a:endParaRPr lang="de-DE" altLang="en-US" dirty="0"/>
          </a:p>
        </p:txBody>
      </p:sp>
      <p:grpSp>
        <p:nvGrpSpPr>
          <p:cNvPr id="15" name="Group 14"/>
          <p:cNvGrpSpPr/>
          <p:nvPr/>
        </p:nvGrpSpPr>
        <p:grpSpPr>
          <a:xfrm>
            <a:off x="3303355" y="1893652"/>
            <a:ext cx="2722636" cy="2152650"/>
            <a:chOff x="4093295" y="2196547"/>
            <a:chExt cx="2722636" cy="2152650"/>
          </a:xfrm>
        </p:grpSpPr>
        <p:graphicFrame>
          <p:nvGraphicFramePr>
            <p:cNvPr id="16" name="Chart 15"/>
            <p:cNvGraphicFramePr/>
            <p:nvPr/>
          </p:nvGraphicFramePr>
          <p:xfrm>
            <a:off x="4093295" y="2196547"/>
            <a:ext cx="2722636" cy="215265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17" name="Текст 7"/>
            <p:cNvSpPr txBox="1"/>
            <p:nvPr/>
          </p:nvSpPr>
          <p:spPr>
            <a:xfrm>
              <a:off x="4859961" y="2986528"/>
              <a:ext cx="1164908" cy="523874"/>
            </a:xfrm>
            <a:prstGeom prst="rect">
              <a:avLst/>
            </a:prstGeom>
          </p:spPr>
          <p:txBody>
            <a:bodyPr tIns="0" anchor="ctr" anchorCtr="0">
              <a:noAutofit/>
            </a:bodyPr>
            <a:lstStyle>
              <a:lvl1pPr marL="0" marR="0" indent="0" algn="ctr" defTabSz="913765" rtl="0" eaLnBrk="1" fontAlgn="auto" latinLnBrk="0" hangingPunct="1">
                <a:lnSpc>
                  <a:spcPct val="14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90204" pitchFamily="34" charset="0"/>
                <a:buNone/>
                <a:defRPr sz="1800" b="0" i="0" kern="1200" baseline="0">
                  <a:solidFill>
                    <a:schemeClr val="tx1"/>
                  </a:solidFill>
                  <a:latin typeface="+mj-lt"/>
                  <a:ea typeface="Source Sans Pro" charset="0"/>
                  <a:cs typeface="Source Sans Pro" charset="0"/>
                </a:defRPr>
              </a:lvl1pPr>
              <a:lvl2pPr marL="6858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24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2pPr>
              <a:lvl3pPr marL="11430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20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3pPr>
              <a:lvl4pPr marL="1600200" indent="-228600" algn="ctr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4pPr>
              <a:lvl5pPr marL="20574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sz="2800" b="1" dirty="0">
                  <a:latin typeface="Open Sans" charset="0"/>
                  <a:ea typeface="Open Sans" charset="0"/>
                  <a:cs typeface="Open Sans" charset="0"/>
                </a:rPr>
                <a:t>30%</a:t>
              </a:r>
              <a:endParaRPr lang="en-US" sz="2800" b="1" dirty="0">
                <a:latin typeface="Open Sans" charset="0"/>
                <a:ea typeface="Open Sans" charset="0"/>
                <a:cs typeface="Open Sans" charset="0"/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6388526" y="1893652"/>
            <a:ext cx="2722636" cy="2152650"/>
            <a:chOff x="6604426" y="2196547"/>
            <a:chExt cx="2722636" cy="2152650"/>
          </a:xfrm>
        </p:grpSpPr>
        <p:graphicFrame>
          <p:nvGraphicFramePr>
            <p:cNvPr id="25" name="Chart 4"/>
            <p:cNvGraphicFramePr/>
            <p:nvPr/>
          </p:nvGraphicFramePr>
          <p:xfrm>
            <a:off x="6604426" y="2196547"/>
            <a:ext cx="2722636" cy="215265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26" name="Текст 7"/>
            <p:cNvSpPr txBox="1"/>
            <p:nvPr/>
          </p:nvSpPr>
          <p:spPr>
            <a:xfrm>
              <a:off x="7372884" y="2986528"/>
              <a:ext cx="1164908" cy="523874"/>
            </a:xfrm>
            <a:prstGeom prst="rect">
              <a:avLst/>
            </a:prstGeom>
          </p:spPr>
          <p:txBody>
            <a:bodyPr tIns="0" anchor="ctr" anchorCtr="0">
              <a:noAutofit/>
            </a:bodyPr>
            <a:lstStyle>
              <a:lvl1pPr marL="0" marR="0" indent="0" algn="ctr" defTabSz="913765" rtl="0" eaLnBrk="1" fontAlgn="auto" latinLnBrk="0" hangingPunct="1">
                <a:lnSpc>
                  <a:spcPct val="14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90204" pitchFamily="34" charset="0"/>
                <a:buNone/>
                <a:defRPr sz="1800" b="0" i="0" kern="1200" baseline="0">
                  <a:solidFill>
                    <a:schemeClr val="tx1"/>
                  </a:solidFill>
                  <a:latin typeface="+mj-lt"/>
                  <a:ea typeface="Source Sans Pro" charset="0"/>
                  <a:cs typeface="Source Sans Pro" charset="0"/>
                </a:defRPr>
              </a:lvl1pPr>
              <a:lvl2pPr marL="6858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24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2pPr>
              <a:lvl3pPr marL="11430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20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3pPr>
              <a:lvl4pPr marL="1600200" indent="-228600" algn="ctr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4pPr>
              <a:lvl5pPr marL="20574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sz="2800" b="1">
                  <a:latin typeface="Open Sans" charset="0"/>
                  <a:ea typeface="Open Sans" charset="0"/>
                  <a:cs typeface="Open Sans" charset="0"/>
                </a:rPr>
                <a:t>1</a:t>
              </a:r>
              <a:r>
                <a:rPr lang="de-DE" altLang="en-US" sz="2800" b="1">
                  <a:latin typeface="Open Sans" charset="0"/>
                  <a:ea typeface="Open Sans" charset="0"/>
                  <a:cs typeface="Open Sans" charset="0"/>
                </a:rPr>
                <a:t>2</a:t>
              </a:r>
              <a:r>
                <a:rPr lang="en-US" sz="2800" b="1">
                  <a:latin typeface="Open Sans" charset="0"/>
                  <a:ea typeface="Open Sans" charset="0"/>
                  <a:cs typeface="Open Sans" charset="0"/>
                </a:rPr>
                <a:t>%</a:t>
              </a:r>
              <a:endParaRPr lang="en-US" sz="2800" b="1" dirty="0">
                <a:latin typeface="Open Sans" charset="0"/>
                <a:ea typeface="Open Sans" charset="0"/>
                <a:cs typeface="Open Sans" charset="0"/>
              </a:endParaRPr>
            </a:p>
          </p:txBody>
        </p:sp>
      </p:grpSp>
      <p:sp>
        <p:nvSpPr>
          <p:cNvPr id="27" name="TextBox 18"/>
          <p:cNvSpPr txBox="1"/>
          <p:nvPr/>
        </p:nvSpPr>
        <p:spPr>
          <a:xfrm>
            <a:off x="593090" y="4192400"/>
            <a:ext cx="2167256" cy="1321250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600" b="1" dirty="0"/>
              <a:t>Data title here</a:t>
            </a:r>
            <a:endParaRPr lang="en-US" sz="16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000" b="1" dirty="0">
                <a:solidFill>
                  <a:schemeClr val="tx1">
                    <a:alpha val="70000"/>
                  </a:schemeClr>
                </a:solidFill>
              </a:rPr>
              <a:t>A peep at some distant orb has power to raise and purify </a:t>
            </a:r>
            <a:r>
              <a:rPr lang="en-US" sz="1000" dirty="0">
                <a:solidFill>
                  <a:schemeClr val="tx1">
                    <a:alpha val="70000"/>
                  </a:schemeClr>
                </a:solidFill>
              </a:rPr>
              <a:t>our thoughts like a strain of sacred music</a:t>
            </a:r>
            <a:endParaRPr lang="en-US" sz="1000" dirty="0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28" name="TextBox 19"/>
          <p:cNvSpPr txBox="1"/>
          <p:nvPr/>
        </p:nvSpPr>
        <p:spPr>
          <a:xfrm>
            <a:off x="3745079" y="4192400"/>
            <a:ext cx="2167256" cy="1321250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600" b="1" dirty="0"/>
              <a:t>Data title here</a:t>
            </a:r>
            <a:endParaRPr lang="en-US" sz="16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000" b="1" dirty="0">
                <a:solidFill>
                  <a:schemeClr val="tx1">
                    <a:alpha val="70000"/>
                  </a:schemeClr>
                </a:solidFill>
              </a:rPr>
              <a:t>A peep at some distant orb has power to raise and purify </a:t>
            </a:r>
            <a:r>
              <a:rPr lang="en-US" sz="1000" dirty="0">
                <a:solidFill>
                  <a:schemeClr val="tx1">
                    <a:alpha val="70000"/>
                  </a:schemeClr>
                </a:solidFill>
              </a:rPr>
              <a:t>our thoughts like a strain of sacred music</a:t>
            </a:r>
            <a:endParaRPr lang="en-US" sz="1000" dirty="0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29" name="TextBox 20"/>
          <p:cNvSpPr txBox="1"/>
          <p:nvPr/>
        </p:nvSpPr>
        <p:spPr>
          <a:xfrm>
            <a:off x="6825313" y="4192400"/>
            <a:ext cx="2167256" cy="1321250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600" b="1" dirty="0"/>
              <a:t>Data title here</a:t>
            </a:r>
            <a:endParaRPr lang="en-US" sz="16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000" b="1" dirty="0">
                <a:solidFill>
                  <a:schemeClr val="tx1">
                    <a:alpha val="70000"/>
                  </a:schemeClr>
                </a:solidFill>
              </a:rPr>
              <a:t>A peep at some distant orb has power to raise and purify </a:t>
            </a:r>
            <a:r>
              <a:rPr lang="en-US" sz="1000" dirty="0">
                <a:solidFill>
                  <a:schemeClr val="tx1">
                    <a:alpha val="70000"/>
                  </a:schemeClr>
                </a:solidFill>
              </a:rPr>
              <a:t>our thoughts like a strain of sacred music</a:t>
            </a:r>
            <a:endParaRPr lang="en-US" sz="1000" dirty="0">
              <a:solidFill>
                <a:schemeClr val="tx1">
                  <a:alpha val="7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5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5000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6" presetClass="emph" presetSubtype="0" accel="50000" decel="50000" autoRev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27" dur="500" fill="hold"/>
                                        <p:tgtEl>
                                          <p:spTgt spid="1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8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0" presetID="6" presetClass="emph" presetSubtype="0" accel="50000" decel="50000" autoRev="1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Scale>
                                      <p:cBhvr>
                                        <p:cTn id="31" dur="500" fill="hold"/>
                                        <p:tgtEl>
                                          <p:spTgt spid="2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/>
      <p:bldP spid="29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5050790" y="1585595"/>
            <a:ext cx="3754755" cy="4696460"/>
            <a:chOff x="1814072" y="3582018"/>
            <a:chExt cx="2357804" cy="2640527"/>
          </a:xfrm>
        </p:grpSpPr>
        <p:sp>
          <p:nvSpPr>
            <p:cNvPr id="10" name="Rectangle 27"/>
            <p:cNvSpPr/>
            <p:nvPr/>
          </p:nvSpPr>
          <p:spPr>
            <a:xfrm>
              <a:off x="1814072" y="3674794"/>
              <a:ext cx="2357804" cy="25477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400" dirty="0">
                  <a:solidFill>
                    <a:schemeClr val="bg1"/>
                  </a:solidFill>
                  <a:sym typeface="+mn-ea"/>
                </a:rPr>
                <a:t>s</a:t>
              </a:r>
              <a:endParaRPr lang="de-DE" altLang="en-US" sz="1400" b="1" dirty="0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11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 err="1">
                <a:sym typeface="+mn-ea"/>
              </a:rPr>
              <a:t>3.  Improvements</a:t>
            </a:r>
            <a:br>
              <a:rPr lang="de-DE" altLang="en-US" dirty="0" err="1">
                <a:sym typeface="+mn-ea"/>
              </a:rPr>
            </a:br>
            <a:r>
              <a:rPr lang="de-DE" altLang="en-US" dirty="0" err="1">
                <a:sym typeface="+mn-ea"/>
              </a:rPr>
              <a:t>     </a:t>
            </a:r>
            <a:r>
              <a:rPr lang="en-US" sz="2000" err="1">
                <a:sym typeface="+mn-ea"/>
              </a:rPr>
              <a:t>I</a:t>
            </a:r>
            <a:r>
              <a:rPr lang="de-DE" altLang="en-US" sz="2000" err="1">
                <a:sym typeface="+mn-ea"/>
              </a:rPr>
              <a:t>teration</a:t>
            </a:r>
            <a:r>
              <a:rPr lang="de-DE" altLang="en-US" sz="2000">
                <a:sym typeface="+mn-ea"/>
              </a:rPr>
              <a:t> I: </a:t>
            </a:r>
            <a:r>
              <a:rPr lang="de-DE" altLang="en-US" sz="2000" dirty="0" err="1">
                <a:sym typeface="+mn-ea"/>
              </a:rPr>
              <a:t>Basic II - Normal Computation</a:t>
            </a:r>
            <a:endParaRPr lang="de-DE" altLang="en-US" sz="2000" dirty="0" err="1">
              <a:sym typeface="+mn-ea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 Box 5"/>
              <p:cNvSpPr txBox="1"/>
              <p:nvPr/>
            </p:nvSpPr>
            <p:spPr>
              <a:xfrm>
                <a:off x="3533077" y="1461706"/>
                <a:ext cx="1094740" cy="77279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𝑛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𝑎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𝑏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𝑐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6" name="Text 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3077" y="1461706"/>
                <a:ext cx="1094740" cy="772795"/>
              </a:xfrm>
              <a:prstGeom prst="rect">
                <a:avLst/>
              </a:prstGeom>
              <a:blipFill rotWithShape="1">
                <a:blip r:embed="rId1"/>
                <a:stretch>
                  <a:fillRect l="-52" t="-74" r="52" b="74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/>
          <p:cNvCxnSpPr/>
          <p:nvPr/>
        </p:nvCxnSpPr>
        <p:spPr>
          <a:xfrm>
            <a:off x="236220" y="1741805"/>
            <a:ext cx="14605" cy="3055620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 Box 18"/>
              <p:cNvSpPr txBox="1"/>
              <p:nvPr/>
            </p:nvSpPr>
            <p:spPr>
              <a:xfrm>
                <a:off x="-46418" y="1866201"/>
                <a:ext cx="842645" cy="36830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𝑧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19" name="Text 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6418" y="1866201"/>
                <a:ext cx="842645" cy="368300"/>
              </a:xfrm>
              <a:prstGeom prst="rect">
                <a:avLst/>
              </a:prstGeom>
              <a:blipFill rotWithShape="1">
                <a:blip r:embed="rId2"/>
                <a:stretch>
                  <a:fillRect l="7" t="-155" r="68" b="155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Oval 28"/>
          <p:cNvSpPr/>
          <p:nvPr/>
        </p:nvSpPr>
        <p:spPr>
          <a:xfrm>
            <a:off x="5271135" y="1844675"/>
            <a:ext cx="554990" cy="5549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dist">
              <a:lnSpc>
                <a:spcPct val="140000"/>
              </a:lnSpc>
            </a:pPr>
            <a:r>
              <a:rPr lang="de-DE" altLang="en-US"/>
              <a:t>1</a:t>
            </a:r>
            <a:endParaRPr lang="de-DE" altLang="en-US"/>
          </a:p>
        </p:txBody>
      </p:sp>
      <p:sp>
        <p:nvSpPr>
          <p:cNvPr id="30" name="Oval 29"/>
          <p:cNvSpPr/>
          <p:nvPr/>
        </p:nvSpPr>
        <p:spPr>
          <a:xfrm>
            <a:off x="5271135" y="2741930"/>
            <a:ext cx="554990" cy="5549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dist">
              <a:lnSpc>
                <a:spcPct val="140000"/>
              </a:lnSpc>
            </a:pPr>
            <a:r>
              <a:rPr lang="de-DE" altLang="en-US"/>
              <a:t>2</a:t>
            </a:r>
            <a:endParaRPr lang="de-DE" altLang="en-US"/>
          </a:p>
        </p:txBody>
      </p:sp>
      <p:sp>
        <p:nvSpPr>
          <p:cNvPr id="31" name="Oval 30"/>
          <p:cNvSpPr/>
          <p:nvPr/>
        </p:nvSpPr>
        <p:spPr>
          <a:xfrm>
            <a:off x="5280660" y="3971925"/>
            <a:ext cx="554990" cy="5549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dist">
              <a:lnSpc>
                <a:spcPct val="140000"/>
              </a:lnSpc>
            </a:pPr>
            <a:r>
              <a:rPr lang="de-DE" altLang="en-US"/>
              <a:t>3</a:t>
            </a:r>
            <a:endParaRPr lang="de-DE" altLang="en-US"/>
          </a:p>
        </p:txBody>
      </p:sp>
      <p:sp>
        <p:nvSpPr>
          <p:cNvPr id="32" name="Oval 31"/>
          <p:cNvSpPr/>
          <p:nvPr/>
        </p:nvSpPr>
        <p:spPr>
          <a:xfrm>
            <a:off x="5280660" y="5438140"/>
            <a:ext cx="554990" cy="5549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dist">
              <a:lnSpc>
                <a:spcPct val="140000"/>
              </a:lnSpc>
            </a:pPr>
            <a:r>
              <a:rPr lang="de-DE" altLang="en-US"/>
              <a:t>4</a:t>
            </a:r>
            <a:endParaRPr lang="de-DE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 Box 32"/>
              <p:cNvSpPr txBox="1"/>
              <p:nvPr/>
            </p:nvSpPr>
            <p:spPr>
              <a:xfrm>
                <a:off x="6622987" y="1774126"/>
                <a:ext cx="1293495" cy="36830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𝑝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=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𝐾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𝑃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33" name="Text 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2987" y="1774126"/>
                <a:ext cx="1293495" cy="368300"/>
              </a:xfrm>
              <a:prstGeom prst="rect">
                <a:avLst/>
              </a:prstGeom>
              <a:blipFill rotWithShape="1">
                <a:blip r:embed="rId3"/>
                <a:stretch>
                  <a:fillRect l="-44" t="-155" r="44" b="155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 Box 33"/>
              <p:cNvSpPr txBox="1"/>
              <p:nvPr/>
            </p:nvSpPr>
            <p:spPr>
              <a:xfrm>
                <a:off x="6531547" y="2142426"/>
                <a:ext cx="1473835" cy="35750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𝑃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= 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𝐾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</m:t>
                          </m:r>
                        </m:sup>
                      </m:sSup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𝑝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34" name="Text 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1547" y="2142426"/>
                <a:ext cx="1473835" cy="357505"/>
              </a:xfrm>
              <a:prstGeom prst="rect">
                <a:avLst/>
              </a:prstGeom>
              <a:blipFill rotWithShape="1">
                <a:blip r:embed="rId4"/>
                <a:stretch>
                  <a:fillRect l="-39" t="-160" r="39" b="160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 Box 34"/>
              <p:cNvSpPr txBox="1"/>
              <p:nvPr/>
            </p:nvSpPr>
            <p:spPr>
              <a:xfrm>
                <a:off x="6622987" y="2829496"/>
                <a:ext cx="1291590" cy="37973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𝑛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𝑇</m:t>
                          </m:r>
                        </m:sup>
                      </m:sSup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𝑃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=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1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35" name="Text 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2987" y="2829496"/>
                <a:ext cx="1291590" cy="379730"/>
              </a:xfrm>
              <a:prstGeom prst="rect">
                <a:avLst/>
              </a:prstGeom>
              <a:blipFill rotWithShape="1">
                <a:blip r:embed="rId5"/>
                <a:stretch>
                  <a:fillRect l="-44" t="-150" r="44" b="150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" name="Text Box 35"/>
              <p:cNvSpPr txBox="1"/>
              <p:nvPr/>
            </p:nvSpPr>
            <p:spPr>
              <a:xfrm>
                <a:off x="6189917" y="3910266"/>
                <a:ext cx="2194560" cy="36004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𝑃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=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𝐾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1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  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𝑝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)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ℎ𝑜𝑚𝑜</m:t>
                          </m:r>
                        </m:sub>
                      </m:sSub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𝑧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36" name="Text 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9917" y="3910266"/>
                <a:ext cx="2194560" cy="360045"/>
              </a:xfrm>
              <a:prstGeom prst="rect">
                <a:avLst/>
              </a:prstGeom>
              <a:blipFill rotWithShape="1">
                <a:blip r:embed="rId6"/>
                <a:stretch>
                  <a:fillRect l="-26" t="-159" r="26" b="159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 Box 36"/>
              <p:cNvSpPr txBox="1"/>
              <p:nvPr/>
            </p:nvSpPr>
            <p:spPr>
              <a:xfrm>
                <a:off x="6245162" y="4196016"/>
                <a:ext cx="1845310" cy="65849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𝑧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=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𝐾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1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𝑝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 </m:t>
                          </m:r>
                        </m:den>
                      </m:f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  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37" name="Text 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5162" y="4196016"/>
                <a:ext cx="1845310" cy="658495"/>
              </a:xfrm>
              <a:prstGeom prst="rect">
                <a:avLst/>
              </a:prstGeom>
              <a:blipFill rotWithShape="1">
                <a:blip r:embed="rId7"/>
                <a:stretch>
                  <a:fillRect l="-31" t="-87" r="31" b="87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Rounded Rectangle 37"/>
          <p:cNvSpPr/>
          <p:nvPr/>
        </p:nvSpPr>
        <p:spPr>
          <a:xfrm>
            <a:off x="6088380" y="3827780"/>
            <a:ext cx="2526030" cy="1153795"/>
          </a:xfrm>
          <a:prstGeom prst="roundRect">
            <a:avLst>
              <a:gd name="adj" fmla="val 5283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 Box 40"/>
          <p:cNvSpPr txBox="1"/>
          <p:nvPr/>
        </p:nvSpPr>
        <p:spPr>
          <a:xfrm>
            <a:off x="6390005" y="3459480"/>
            <a:ext cx="19227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altLang="en-US" i="1">
                <a:solidFill>
                  <a:schemeClr val="accent2"/>
                </a:solidFill>
              </a:rPr>
              <a:t>Depth Estimation</a:t>
            </a:r>
            <a:endParaRPr lang="de-DE" altLang="en-US" i="1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2" name="Text Box 41"/>
              <p:cNvSpPr txBox="1"/>
              <p:nvPr/>
            </p:nvSpPr>
            <p:spPr>
              <a:xfrm>
                <a:off x="6567107" y="5438076"/>
                <a:ext cx="1312545" cy="61087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𝑑</m:t>
                          </m:r>
                        </m:e>
                      </m:acc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=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𝑓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𝑏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 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𝑧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 </m:t>
                          </m:r>
                        </m:den>
                      </m:f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  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42" name="Text 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7107" y="5438076"/>
                <a:ext cx="1312545" cy="610870"/>
              </a:xfrm>
              <a:prstGeom prst="rect">
                <a:avLst/>
              </a:prstGeom>
              <a:blipFill rotWithShape="1">
                <a:blip r:embed="rId8"/>
                <a:stretch>
                  <a:fillRect l="-44" t="-93" r="44" b="93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Rounded Rectangle 42"/>
          <p:cNvSpPr/>
          <p:nvPr/>
        </p:nvSpPr>
        <p:spPr>
          <a:xfrm>
            <a:off x="6088380" y="5363845"/>
            <a:ext cx="2526030" cy="759460"/>
          </a:xfrm>
          <a:prstGeom prst="roundRect">
            <a:avLst>
              <a:gd name="adj" fmla="val 10785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 Box 43"/>
          <p:cNvSpPr txBox="1"/>
          <p:nvPr/>
        </p:nvSpPr>
        <p:spPr>
          <a:xfrm>
            <a:off x="6732905" y="4971415"/>
            <a:ext cx="1071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altLang="en-US" i="1">
                <a:solidFill>
                  <a:schemeClr val="accent2"/>
                </a:solidFill>
              </a:rPr>
              <a:t>Disparity</a:t>
            </a:r>
            <a:endParaRPr lang="de-DE" altLang="en-US" i="1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Box 2"/>
              <p:cNvSpPr txBox="1"/>
              <p:nvPr/>
            </p:nvSpPr>
            <p:spPr>
              <a:xfrm>
                <a:off x="358712" y="5913691"/>
                <a:ext cx="945515" cy="36830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0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,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0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,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0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)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3" name="Text 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712" y="5913691"/>
                <a:ext cx="945515" cy="368300"/>
              </a:xfrm>
              <a:prstGeom prst="rect">
                <a:avLst/>
              </a:prstGeom>
              <a:blipFill rotWithShape="1">
                <a:blip r:embed="rId9"/>
                <a:stretch>
                  <a:fillRect l="-60" t="-155" r="-3835" b="155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 Box 7"/>
          <p:cNvSpPr txBox="1"/>
          <p:nvPr/>
        </p:nvSpPr>
        <p:spPr>
          <a:xfrm>
            <a:off x="2036382" y="3827716"/>
            <a:ext cx="8178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de-DE" altLang="en-US"/>
              <a:t>p (x,y)</a:t>
            </a:r>
            <a:endParaRPr lang="de-DE" altLang="en-US"/>
          </a:p>
        </p:txBody>
      </p:sp>
      <p:sp>
        <p:nvSpPr>
          <p:cNvPr id="9" name="Text Box 8"/>
          <p:cNvSpPr txBox="1"/>
          <p:nvPr/>
        </p:nvSpPr>
        <p:spPr>
          <a:xfrm>
            <a:off x="2988882" y="2131631"/>
            <a:ext cx="11226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de-DE" altLang="en-US"/>
              <a:t>P (X,Y,Z)</a:t>
            </a:r>
            <a:endParaRPr lang="de-DE" altLang="en-US"/>
          </a:p>
        </p:txBody>
      </p:sp>
      <p:pic>
        <p:nvPicPr>
          <p:cNvPr id="4" name="Picture 3" descr="Normal Visualization (4)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604770" y="1128395"/>
            <a:ext cx="5115560" cy="5031105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5153025" y="3459480"/>
            <a:ext cx="3550920" cy="2729865"/>
          </a:xfrm>
          <a:prstGeom prst="roundRect">
            <a:avLst>
              <a:gd name="adj" fmla="val 5283"/>
            </a:avLst>
          </a:prstGeom>
          <a:noFill/>
          <a:ln>
            <a:solidFill>
              <a:srgbClr val="92D05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hape 728"/>
          <p:cNvSpPr txBox="1"/>
          <p:nvPr/>
        </p:nvSpPr>
        <p:spPr>
          <a:xfrm rot="16200000">
            <a:off x="3717925" y="4660265"/>
            <a:ext cx="227584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92D050"/>
                </a:solidFill>
                <a:sym typeface="+mn-ea"/>
              </a:rPr>
              <a:t>normal to disparity</a:t>
            </a:r>
            <a:endParaRPr lang="de-DE" altLang="en-GB" b="1" dirty="0">
              <a:solidFill>
                <a:srgbClr val="92D050"/>
              </a:solidFill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bldLvl="0" animBg="1"/>
      <p:bldP spid="41" grpId="0"/>
      <p:bldP spid="43" grpId="0" bldLvl="0" animBg="1"/>
      <p:bldP spid="44" grpId="0"/>
      <p:bldP spid="5" grpId="0" bldLvl="0" animBg="1"/>
      <p:bldP spid="12" grpId="0"/>
      <p:bldP spid="12" grpId="1"/>
      <p:bldP spid="12" grpId="2"/>
      <p:bldP spid="12" grpId="3"/>
      <p:bldP spid="12" grpId="4"/>
      <p:bldP spid="12" grpId="5"/>
      <p:bldP spid="12" grpId="6"/>
      <p:bldP spid="12" grpId="7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en-US" dirty="0" err="1">
                <a:sym typeface="+mn-ea"/>
              </a:rPr>
              <a:t>3.  Improvements</a:t>
            </a:r>
            <a:br>
              <a:rPr lang="de-DE" altLang="en-US" dirty="0" err="1">
                <a:sym typeface="+mn-ea"/>
              </a:rPr>
            </a:br>
            <a:r>
              <a:rPr lang="de-DE" altLang="en-US" dirty="0" err="1">
                <a:sym typeface="+mn-ea"/>
              </a:rPr>
              <a:t>     </a:t>
            </a:r>
            <a:r>
              <a:rPr lang="de-DE" altLang="en-US" sz="2000" dirty="0" err="1">
                <a:sym typeface="+mn-ea"/>
              </a:rPr>
              <a:t>Improvement normals with Superpixel</a:t>
            </a:r>
            <a:endParaRPr lang="de-DE" altLang="en-US" sz="2000" dirty="0" err="1">
              <a:sym typeface="+mn-ea"/>
            </a:endParaRPr>
          </a:p>
        </p:txBody>
      </p:sp>
      <p:sp>
        <p:nvSpPr>
          <p:cNvPr id="11" name="Content Placeholder 3"/>
          <p:cNvSpPr/>
          <p:nvPr/>
        </p:nvSpPr>
        <p:spPr>
          <a:xfrm>
            <a:off x="358775" y="1616075"/>
            <a:ext cx="7719060" cy="49276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+mj-lt"/>
            </a:pPr>
            <a:r>
              <a:rPr lang="de-DE" altLang="en-US" sz="1800" b="1"/>
              <a:t>use Superpixel information for uniforming normals </a:t>
            </a:r>
            <a:endParaRPr lang="de-DE" altLang="en-US" sz="1800" b="1"/>
          </a:p>
          <a:p>
            <a:pPr marL="0" indent="0"/>
            <a:endParaRPr lang="de-DE" altLang="en-US" sz="1800" b="1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8445" y="4849495"/>
            <a:ext cx="934085" cy="611505"/>
          </a:xfrm>
          <a:prstGeom prst="rect">
            <a:avLst/>
          </a:prstGeom>
        </p:spPr>
      </p:pic>
      <p:pic>
        <p:nvPicPr>
          <p:cNvPr id="4" name="Picture 3" descr="encoder_decoder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6880" y="5328920"/>
            <a:ext cx="878840" cy="842645"/>
          </a:xfrm>
          <a:prstGeom prst="rect">
            <a:avLst/>
          </a:prstGeom>
        </p:spPr>
      </p:pic>
      <p:cxnSp>
        <p:nvCxnSpPr>
          <p:cNvPr id="20" name="Shape 694"/>
          <p:cNvCxnSpPr/>
          <p:nvPr/>
        </p:nvCxnSpPr>
        <p:spPr>
          <a:xfrm>
            <a:off x="1188720" y="5798820"/>
            <a:ext cx="52006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44" name="Shape 685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258445" y="5599430"/>
            <a:ext cx="952500" cy="62547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ounded Rectangle 5"/>
          <p:cNvSpPr/>
          <p:nvPr/>
        </p:nvSpPr>
        <p:spPr>
          <a:xfrm>
            <a:off x="3678555" y="5302250"/>
            <a:ext cx="1080135" cy="895985"/>
          </a:xfrm>
          <a:prstGeom prst="roundRect">
            <a:avLst/>
          </a:prstGeom>
          <a:solidFill>
            <a:srgbClr val="E950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altLang="en-US"/>
              <a:t>SP-Pooling Layer</a:t>
            </a:r>
            <a:endParaRPr lang="de-DE" altLang="en-US"/>
          </a:p>
        </p:txBody>
      </p:sp>
      <p:cxnSp>
        <p:nvCxnSpPr>
          <p:cNvPr id="7" name="Elbow Connector 6"/>
          <p:cNvCxnSpPr>
            <a:endCxn id="6" idx="0"/>
          </p:cNvCxnSpPr>
          <p:nvPr/>
        </p:nvCxnSpPr>
        <p:spPr>
          <a:xfrm>
            <a:off x="1188720" y="5008245"/>
            <a:ext cx="3030220" cy="294005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" name="Shape 694"/>
          <p:cNvCxnSpPr/>
          <p:nvPr/>
        </p:nvCxnSpPr>
        <p:spPr>
          <a:xfrm>
            <a:off x="2585720" y="5749925"/>
            <a:ext cx="40449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" name="Content Placeholder 3"/>
          <p:cNvSpPr/>
          <p:nvPr/>
        </p:nvSpPr>
        <p:spPr>
          <a:xfrm>
            <a:off x="354965" y="2108835"/>
            <a:ext cx="7719060" cy="49276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/>
            <a:r>
              <a:rPr lang="de-DE" altLang="en-US" sz="1800" b="1"/>
              <a:t>Goal: ensure sharp edges of surface in depth map</a:t>
            </a:r>
            <a:endParaRPr lang="de-DE" altLang="en-US" sz="1800" b="1"/>
          </a:p>
        </p:txBody>
      </p:sp>
      <p:sp>
        <p:nvSpPr>
          <p:cNvPr id="10" name="Rectangle 27"/>
          <p:cNvSpPr/>
          <p:nvPr/>
        </p:nvSpPr>
        <p:spPr>
          <a:xfrm>
            <a:off x="186690" y="2598420"/>
            <a:ext cx="4774565" cy="37528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170" rtlCol="0" anchor="ctr"/>
          <a:lstStyle/>
          <a:p>
            <a:pPr lvl="0" algn="ctr"/>
            <a:r>
              <a:rPr lang="de-DE" altLang="en-US" b="1" dirty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in architecture</a:t>
            </a:r>
            <a:endParaRPr lang="de-DE" altLang="en-US" b="1" dirty="0">
              <a:solidFill>
                <a:schemeClr val="tx1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2" name="Rectangle 29"/>
          <p:cNvSpPr/>
          <p:nvPr/>
        </p:nvSpPr>
        <p:spPr>
          <a:xfrm>
            <a:off x="5104765" y="2598420"/>
            <a:ext cx="3846830" cy="37528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144000" rtlCol="0" anchor="ctr"/>
          <a:lstStyle/>
          <a:p>
            <a:pPr algn="ctr"/>
            <a:r>
              <a:rPr lang="de-DE" altLang="en-US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in </a:t>
            </a:r>
            <a:r>
              <a:rPr lang="de-DE" altLang="en-US" b="1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loss</a:t>
            </a:r>
            <a:endParaRPr lang="de-DE" altLang="en-US" b="1" dirty="0">
              <a:solidFill>
                <a:schemeClr val="tx1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3" name="TextBox 30"/>
          <p:cNvSpPr txBox="1"/>
          <p:nvPr/>
        </p:nvSpPr>
        <p:spPr>
          <a:xfrm>
            <a:off x="258445" y="3132219"/>
            <a:ext cx="2482216" cy="1078865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400" b="1" dirty="0"/>
              <a:t>Timeline Title</a:t>
            </a:r>
            <a:endParaRPr lang="en-US" sz="14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000" b="1" dirty="0">
                <a:solidFill>
                  <a:schemeClr val="tx1">
                    <a:alpha val="70000"/>
                  </a:schemeClr>
                </a:solidFill>
              </a:rPr>
              <a:t>A peep at some distant orb has power to raise and purify </a:t>
            </a:r>
            <a:r>
              <a:rPr lang="en-US" sz="1000" dirty="0">
                <a:solidFill>
                  <a:schemeClr val="tx1">
                    <a:alpha val="70000"/>
                  </a:schemeClr>
                </a:solidFill>
              </a:rPr>
              <a:t>our thoughts like a strain.</a:t>
            </a:r>
            <a:endParaRPr lang="en-US" sz="1000" dirty="0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14" name="TextBox 32"/>
          <p:cNvSpPr txBox="1"/>
          <p:nvPr/>
        </p:nvSpPr>
        <p:spPr>
          <a:xfrm>
            <a:off x="5104472" y="3132219"/>
            <a:ext cx="2482216" cy="1078865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400" b="1" dirty="0"/>
              <a:t>Timeline Title</a:t>
            </a:r>
            <a:endParaRPr lang="en-US" sz="14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000" b="1" dirty="0">
                <a:solidFill>
                  <a:schemeClr val="tx1">
                    <a:alpha val="70000"/>
                  </a:schemeClr>
                </a:solidFill>
              </a:rPr>
              <a:t>A peep at some distant orb has power to raise and purify </a:t>
            </a:r>
            <a:r>
              <a:rPr lang="en-US" sz="1000" dirty="0">
                <a:solidFill>
                  <a:schemeClr val="tx1">
                    <a:alpha val="70000"/>
                  </a:schemeClr>
                </a:solidFill>
              </a:rPr>
              <a:t>our thoughts like a strain.</a:t>
            </a:r>
            <a:endParaRPr lang="en-US" sz="1000" dirty="0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15" name="Cube 14"/>
          <p:cNvSpPr/>
          <p:nvPr/>
        </p:nvSpPr>
        <p:spPr>
          <a:xfrm>
            <a:off x="2990215" y="5266690"/>
            <a:ext cx="403860" cy="930910"/>
          </a:xfrm>
          <a:prstGeom prst="cube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hape 694"/>
          <p:cNvCxnSpPr>
            <a:endCxn id="6" idx="1"/>
          </p:cNvCxnSpPr>
          <p:nvPr/>
        </p:nvCxnSpPr>
        <p:spPr>
          <a:xfrm>
            <a:off x="3394075" y="5732145"/>
            <a:ext cx="284480" cy="18415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6" presetClass="emph" presetSubtype="0" accel="50000" decel="50000" autoRev="1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4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4" decel="5000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ldLvl="0" animBg="1"/>
      <p:bldP spid="6" grpId="0" bldLvl="0" animBg="1"/>
      <p:bldP spid="9" grpId="0" bldLvl="0" animBg="1"/>
      <p:bldP spid="10" grpId="0" bldLvl="0" animBg="1"/>
      <p:bldP spid="10" grpId="1" bldLvl="0" animBg="1"/>
      <p:bldP spid="12" grpId="0" bldLvl="0" animBg="1"/>
      <p:bldP spid="12" grpId="1" bldLvl="0" animBg="1"/>
      <p:bldP spid="13" grpId="0"/>
      <p:bldP spid="14" grpId="0"/>
      <p:bldP spid="15" grpId="0" bldLvl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4. </a:t>
            </a:r>
            <a:r>
              <a:rPr lang="en-US" dirty="0"/>
              <a:t>Results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Demo II</a:t>
            </a:r>
            <a:endParaRPr lang="en-US" dirty="0"/>
          </a:p>
        </p:txBody>
      </p:sp>
      <p:pic>
        <p:nvPicPr>
          <p:cNvPr id="3" name="Picture 2" descr="/Users/felix/Google Drive/Uni/Master/Semester 2/Projektpraktikum Deep Learning in der Computer Vision_20-00-0980-pp/code/Deep-Learning-Lab/reference_code/monodepth2-master/test/Baseline/image3_disp.jpegimage3_disp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5924550" y="1522095"/>
            <a:ext cx="3230245" cy="974725"/>
          </a:xfrm>
          <a:prstGeom prst="rect">
            <a:avLst/>
          </a:prstGeom>
        </p:spPr>
      </p:pic>
      <p:pic>
        <p:nvPicPr>
          <p:cNvPr id="7" name="Picture 6" descr="/Users/felix/Google Drive/Uni/Master/Semester 2/Projektpraktikum Deep Learning in der Computer Vision_20-00-0980-pp/code/Deep-Learning-Lab/reference_code/monodepth2-master/test/Baseline/image2_disp.jpegimage2_disp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031490" y="1522095"/>
            <a:ext cx="3220720" cy="972820"/>
          </a:xfrm>
          <a:prstGeom prst="rect">
            <a:avLst/>
          </a:prstGeom>
        </p:spPr>
      </p:pic>
      <p:pic>
        <p:nvPicPr>
          <p:cNvPr id="8" name="Picture 7" descr="/Users/felix/Google Drive/Uni/Master/Semester 2/Projektpraktikum Deep Learning in der Computer Vision_20-00-0980-pp/code/Deep-Learning-Lab/reference_code/monodepth2-master/test/Baseline/image1_disp.jpegimage1_disp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58420" y="1522095"/>
            <a:ext cx="3133725" cy="946150"/>
          </a:xfrm>
          <a:prstGeom prst="rect">
            <a:avLst/>
          </a:prstGeom>
        </p:spPr>
      </p:pic>
      <p:pic>
        <p:nvPicPr>
          <p:cNvPr id="5" name="Picture 4" descr="/Users/felix/Google Drive/Uni/Master/Semester 2/Projektpraktikum Deep Learning in der Computer Vision_20-00-0980-pp/code/Deep-Learning-Lab/reference_code/monodepth2-master/test/3ch + Normal Decoder/image3_disp.jpegimage3_disp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980113" y="2797175"/>
            <a:ext cx="3229610" cy="974725"/>
          </a:xfrm>
          <a:prstGeom prst="rect">
            <a:avLst/>
          </a:prstGeom>
        </p:spPr>
      </p:pic>
      <p:pic>
        <p:nvPicPr>
          <p:cNvPr id="9" name="Picture 8" descr="/Users/felix/Google Drive/Uni/Master/Semester 2/Projektpraktikum Deep Learning in der Computer Vision_20-00-0980-pp/code/Deep-Learning-Lab/reference_code/monodepth2-master/test/3ch + Normal Decoder/image2_disp.jpegimage2_disp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3087053" y="2802890"/>
            <a:ext cx="3220085" cy="972820"/>
          </a:xfrm>
          <a:prstGeom prst="rect">
            <a:avLst/>
          </a:prstGeom>
        </p:spPr>
      </p:pic>
      <p:pic>
        <p:nvPicPr>
          <p:cNvPr id="10" name="Picture 9" descr="/Users/felix/Google Drive/Uni/Master/Semester 2/Projektpraktikum Deep Learning in der Computer Vision_20-00-0980-pp/code/Deep-Learning-Lab/reference_code/monodepth2-master/test/3ch + Normal Decoder/image1_disp.jpegimage1_disp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-3175" y="2797493"/>
            <a:ext cx="3133725" cy="945515"/>
          </a:xfrm>
          <a:prstGeom prst="rect">
            <a:avLst/>
          </a:prstGeom>
        </p:spPr>
      </p:pic>
      <p:pic>
        <p:nvPicPr>
          <p:cNvPr id="11" name="Picture 10" descr="/Users/felix/Google Drive/Uni/Master/Semester 2/Projektpraktikum Deep Learning in der Computer Vision_20-00-0980-pp/code/Deep-Learning-Lab/reference_code/monodepth2-master/test/4ch + Normal Decoder + Continuous Loss/image3_disp.jpegimage3_disp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5947093" y="4073208"/>
            <a:ext cx="3229610" cy="974090"/>
          </a:xfrm>
          <a:prstGeom prst="rect">
            <a:avLst/>
          </a:prstGeom>
        </p:spPr>
      </p:pic>
      <p:pic>
        <p:nvPicPr>
          <p:cNvPr id="12" name="Picture 11" descr="/Users/felix/Google Drive/Uni/Master/Semester 2/Projektpraktikum Deep Learning in der Computer Vision_20-00-0980-pp/code/Deep-Learning-Lab/reference_code/monodepth2-master/test/4ch + Normal Decoder + Continuous Loss/image2_disp.jpegimage2_disp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3070543" y="4072573"/>
            <a:ext cx="3220085" cy="972185"/>
          </a:xfrm>
          <a:prstGeom prst="rect">
            <a:avLst/>
          </a:prstGeom>
        </p:spPr>
      </p:pic>
      <p:pic>
        <p:nvPicPr>
          <p:cNvPr id="13" name="Picture 12" descr="/Users/felix/Google Drive/Uni/Master/Semester 2/Projektpraktikum Deep Learning in der Computer Vision_20-00-0980-pp/code/Deep-Learning-Lab/reference_code/monodepth2-master/test/4ch + Normal Decoder + Continuous Loss/image1_disp.jpegimage1_disp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-35560" y="4072890"/>
            <a:ext cx="3132455" cy="944880"/>
          </a:xfrm>
          <a:prstGeom prst="rect">
            <a:avLst/>
          </a:prstGeom>
        </p:spPr>
      </p:pic>
      <p:pic>
        <p:nvPicPr>
          <p:cNvPr id="14" name="Picture 13" descr="/Users/felix/Google Drive/Uni/Master/Semester 2/Projektpraktikum Deep Learning in der Computer Vision_20-00-0980-pp/code/Deep-Learning-Lab/reference_code/monodepth2-master/test/4ch + Normal Decoder/image3_disp.jpegimage3_disp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5947093" y="5276215"/>
            <a:ext cx="3229610" cy="974725"/>
          </a:xfrm>
          <a:prstGeom prst="rect">
            <a:avLst/>
          </a:prstGeom>
        </p:spPr>
      </p:pic>
      <p:pic>
        <p:nvPicPr>
          <p:cNvPr id="15" name="Picture 14" descr="/Users/felix/Google Drive/Uni/Master/Semester 2/Projektpraktikum Deep Learning in der Computer Vision_20-00-0980-pp/code/Deep-Learning-Lab/reference_code/monodepth2-master/test/4ch + Normal Decoder/image2_disp.jpegimage2_disp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3054033" y="5275580"/>
            <a:ext cx="3220085" cy="972820"/>
          </a:xfrm>
          <a:prstGeom prst="rect">
            <a:avLst/>
          </a:prstGeom>
        </p:spPr>
      </p:pic>
      <p:pic>
        <p:nvPicPr>
          <p:cNvPr id="16" name="Picture 15" descr="/Users/felix/Google Drive/Uni/Master/Semester 2/Projektpraktikum Deep Learning in der Computer Vision_20-00-0980-pp/code/Deep-Learning-Lab/reference_code/monodepth2-master/test/4ch + Normal Decoder/image1_disp.jpegimage1_disp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-36195" y="5275898"/>
            <a:ext cx="3133725" cy="945515"/>
          </a:xfrm>
          <a:prstGeom prst="rect">
            <a:avLst/>
          </a:prstGeom>
        </p:spPr>
      </p:pic>
      <p:sp>
        <p:nvSpPr>
          <p:cNvPr id="17" name="Text Box 16"/>
          <p:cNvSpPr txBox="1"/>
          <p:nvPr/>
        </p:nvSpPr>
        <p:spPr>
          <a:xfrm>
            <a:off x="2959735" y="2500630"/>
            <a:ext cx="33470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/>
              <a:t>3 </a:t>
            </a:r>
            <a:r>
              <a:rPr lang="de-DE" altLang="en-US"/>
              <a:t>C</a:t>
            </a:r>
            <a:r>
              <a:rPr lang="en-US"/>
              <a:t>h + </a:t>
            </a:r>
            <a:r>
              <a:rPr lang="en-US">
                <a:solidFill>
                  <a:srgbClr val="92D050"/>
                </a:solidFill>
              </a:rPr>
              <a:t>Normal </a:t>
            </a:r>
            <a:r>
              <a:rPr lang="de-DE" altLang="en-US">
                <a:solidFill>
                  <a:srgbClr val="92D050"/>
                </a:solidFill>
              </a:rPr>
              <a:t>2 </a:t>
            </a:r>
            <a:r>
              <a:rPr lang="en-US">
                <a:solidFill>
                  <a:srgbClr val="92D050"/>
                </a:solidFill>
              </a:rPr>
              <a:t>D</a:t>
            </a:r>
            <a:r>
              <a:rPr lang="de-DE" altLang="en-US">
                <a:solidFill>
                  <a:srgbClr val="92D050"/>
                </a:solidFill>
              </a:rPr>
              <a:t>epth Block</a:t>
            </a:r>
            <a:endParaRPr lang="de-DE" altLang="en-US">
              <a:solidFill>
                <a:srgbClr val="92D050"/>
              </a:solidFill>
            </a:endParaRPr>
          </a:p>
        </p:txBody>
      </p:sp>
      <p:pic>
        <p:nvPicPr>
          <p:cNvPr id="20" name="Picture 19" descr="/Users/felix/Google Drive/Uni/Master/Semester 2/Projektpraktikum Deep Learning in der Computer Vision_20-00-0980-pp/code/Deep-Learning-Lab/reference_code/monodepth2-master/test/image3.jpgimage3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5980113" y="429260"/>
            <a:ext cx="3229610" cy="974725"/>
          </a:xfrm>
          <a:prstGeom prst="rect">
            <a:avLst/>
          </a:prstGeom>
        </p:spPr>
      </p:pic>
      <p:pic>
        <p:nvPicPr>
          <p:cNvPr id="21" name="Picture 20" descr="/Users/felix/Google Drive/Uni/Master/Semester 2/Projektpraktikum Deep Learning in der Computer Vision_20-00-0980-pp/code/Deep-Learning-Lab/reference_code/monodepth2-master/test/image2.jpgimage2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3087053" y="429260"/>
            <a:ext cx="3220085" cy="972820"/>
          </a:xfrm>
          <a:prstGeom prst="rect">
            <a:avLst/>
          </a:prstGeom>
        </p:spPr>
      </p:pic>
      <p:pic>
        <p:nvPicPr>
          <p:cNvPr id="22" name="Picture 21" descr="/Users/felix/Google Drive/Uni/Master/Semester 2/Projektpraktikum Deep Learning in der Computer Vision_20-00-0980-pp/code/Deep-Learning-Lab/reference_code/monodepth2-master/test/image1.jpgimage1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-3175" y="429578"/>
            <a:ext cx="3133725" cy="945515"/>
          </a:xfrm>
          <a:prstGeom prst="rect">
            <a:avLst/>
          </a:prstGeom>
        </p:spPr>
      </p:pic>
      <p:sp>
        <p:nvSpPr>
          <p:cNvPr id="23" name="Oval 22"/>
          <p:cNvSpPr/>
          <p:nvPr/>
        </p:nvSpPr>
        <p:spPr>
          <a:xfrm>
            <a:off x="6345555" y="3171190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6252210" y="5596255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6323965" y="1884680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 Box 34"/>
          <p:cNvSpPr txBox="1"/>
          <p:nvPr/>
        </p:nvSpPr>
        <p:spPr>
          <a:xfrm>
            <a:off x="1897380" y="3705225"/>
            <a:ext cx="79051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t>4 </a:t>
            </a:r>
            <a:r>
              <a:rPr lang="de-DE"/>
              <a:t>C</a:t>
            </a:r>
            <a:r>
              <a:t>h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 </a:t>
            </a:r>
            <a:r>
              <a:t>+ </a:t>
            </a:r>
            <a:r>
              <a:rPr lang="de-DE">
                <a:solidFill>
                  <a:srgbClr val="FFC000"/>
                </a:solidFill>
              </a:rPr>
              <a:t>Superpixel Co</a:t>
            </a:r>
            <a:r>
              <a:rPr>
                <a:solidFill>
                  <a:srgbClr val="FFC000"/>
                </a:solidFill>
              </a:rPr>
              <a:t>tinuous Loss</a:t>
            </a:r>
            <a:endParaRPr>
              <a:solidFill>
                <a:srgbClr val="FFC000"/>
              </a:solidFill>
            </a:endParaRPr>
          </a:p>
        </p:txBody>
      </p:sp>
      <p:sp>
        <p:nvSpPr>
          <p:cNvPr id="36" name="Text Box 35"/>
          <p:cNvSpPr txBox="1"/>
          <p:nvPr/>
        </p:nvSpPr>
        <p:spPr>
          <a:xfrm>
            <a:off x="2305050" y="5018405"/>
            <a:ext cx="576262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>
                <a:sym typeface="+mn-ea"/>
              </a:rPr>
              <a:t>4 </a:t>
            </a:r>
            <a:r>
              <a:rPr lang="de-DE" altLang="en-US">
                <a:sym typeface="+mn-ea"/>
              </a:rPr>
              <a:t>C</a:t>
            </a:r>
            <a:r>
              <a:rPr lang="en-US">
                <a:sym typeface="+mn-ea"/>
              </a:rPr>
              <a:t>h </a:t>
            </a:r>
            <a:r>
              <a:rPr lang="de-DE" altLang="en-US">
                <a:sym typeface="+mn-ea"/>
              </a:rPr>
              <a:t>(RGB + SP)</a:t>
            </a:r>
            <a:r>
              <a:rPr lang="en-US"/>
              <a:t>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</a:t>
            </a:r>
            <a:endParaRPr lang="de-DE" altLang="en-US">
              <a:solidFill>
                <a:srgbClr val="92D050"/>
              </a:solidFill>
            </a:endParaRPr>
          </a:p>
          <a:p>
            <a:r>
              <a:rPr lang="en-US"/>
              <a:t> </a:t>
            </a:r>
            <a:endParaRPr lang="en-US"/>
          </a:p>
        </p:txBody>
      </p:sp>
      <p:sp>
        <p:nvSpPr>
          <p:cNvPr id="37" name="Text Box 36"/>
          <p:cNvSpPr txBox="1"/>
          <p:nvPr/>
        </p:nvSpPr>
        <p:spPr>
          <a:xfrm>
            <a:off x="2959735" y="2500630"/>
            <a:ext cx="33470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/>
              <a:t>3 </a:t>
            </a:r>
            <a:r>
              <a:rPr lang="de-DE" altLang="en-US"/>
              <a:t>C</a:t>
            </a:r>
            <a:r>
              <a:rPr lang="en-US"/>
              <a:t>h + </a:t>
            </a:r>
            <a:r>
              <a:rPr lang="en-US">
                <a:solidFill>
                  <a:srgbClr val="92D050"/>
                </a:solidFill>
              </a:rPr>
              <a:t>Normal </a:t>
            </a:r>
            <a:r>
              <a:rPr lang="de-DE" altLang="en-US">
                <a:solidFill>
                  <a:srgbClr val="92D050"/>
                </a:solidFill>
              </a:rPr>
              <a:t>2 </a:t>
            </a:r>
            <a:r>
              <a:rPr lang="en-US">
                <a:solidFill>
                  <a:srgbClr val="92D050"/>
                </a:solidFill>
              </a:rPr>
              <a:t>D</a:t>
            </a:r>
            <a:r>
              <a:rPr lang="de-DE" altLang="en-US">
                <a:solidFill>
                  <a:srgbClr val="92D050"/>
                </a:solidFill>
              </a:rPr>
              <a:t>epth Block</a:t>
            </a:r>
            <a:endParaRPr lang="de-DE" altLang="en-US">
              <a:solidFill>
                <a:srgbClr val="92D050"/>
              </a:solidFill>
            </a:endParaRPr>
          </a:p>
        </p:txBody>
      </p:sp>
      <p:sp>
        <p:nvSpPr>
          <p:cNvPr id="39" name="Oval 38"/>
          <p:cNvSpPr/>
          <p:nvPr/>
        </p:nvSpPr>
        <p:spPr>
          <a:xfrm>
            <a:off x="6953250" y="2868930"/>
            <a:ext cx="31305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6881495" y="5292725"/>
            <a:ext cx="31305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6953250" y="1581150"/>
            <a:ext cx="31305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4. </a:t>
            </a:r>
            <a:r>
              <a:rPr lang="en-US" dirty="0"/>
              <a:t>Results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Demo II</a:t>
            </a:r>
            <a:endParaRPr lang="en-US" dirty="0"/>
          </a:p>
        </p:txBody>
      </p:sp>
      <p:pic>
        <p:nvPicPr>
          <p:cNvPr id="3" name="Picture 2" descr="/Users/felix/Google Drive/Uni/Master/Semester 2/Projektpraktikum Deep Learning in der Computer Vision_20-00-0980-pp/code/Deep-Learning-Lab/reference_code/monodepth2-master/test/Baseline/image3_disp.jpegimage3_disp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5924550" y="1522095"/>
            <a:ext cx="3230245" cy="974725"/>
          </a:xfrm>
          <a:prstGeom prst="rect">
            <a:avLst/>
          </a:prstGeom>
        </p:spPr>
      </p:pic>
      <p:pic>
        <p:nvPicPr>
          <p:cNvPr id="7" name="Picture 6" descr="/Users/felix/Google Drive/Uni/Master/Semester 2/Projektpraktikum Deep Learning in der Computer Vision_20-00-0980-pp/code/Deep-Learning-Lab/reference_code/monodepth2-master/test/Baseline/image2_disp.jpegimage2_disp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031490" y="1522095"/>
            <a:ext cx="3220720" cy="972820"/>
          </a:xfrm>
          <a:prstGeom prst="rect">
            <a:avLst/>
          </a:prstGeom>
        </p:spPr>
      </p:pic>
      <p:pic>
        <p:nvPicPr>
          <p:cNvPr id="8" name="Picture 7" descr="/Users/felix/Google Drive/Uni/Master/Semester 2/Projektpraktikum Deep Learning in der Computer Vision_20-00-0980-pp/code/Deep-Learning-Lab/reference_code/monodepth2-master/test/Baseline/image1_disp.jpegimage1_disp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58420" y="1522095"/>
            <a:ext cx="3133725" cy="946150"/>
          </a:xfrm>
          <a:prstGeom prst="rect">
            <a:avLst/>
          </a:prstGeom>
        </p:spPr>
      </p:pic>
      <p:pic>
        <p:nvPicPr>
          <p:cNvPr id="5" name="Picture 4" descr="/Users/felix/Google Drive/Uni/Master/Semester 2/Projektpraktikum Deep Learning in der Computer Vision_20-00-0980-pp/code/Deep-Learning-Lab/reference_code/monodepth2-master/test/3ch + Normal Decoder/image3_disp.jpegimage3_disp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980113" y="2797175"/>
            <a:ext cx="3229610" cy="974725"/>
          </a:xfrm>
          <a:prstGeom prst="rect">
            <a:avLst/>
          </a:prstGeom>
        </p:spPr>
      </p:pic>
      <p:pic>
        <p:nvPicPr>
          <p:cNvPr id="9" name="Picture 8" descr="/Users/felix/Google Drive/Uni/Master/Semester 2/Projektpraktikum Deep Learning in der Computer Vision_20-00-0980-pp/code/Deep-Learning-Lab/reference_code/monodepth2-master/test/3ch + Normal Decoder/image2_disp.jpegimage2_disp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3087053" y="2802890"/>
            <a:ext cx="3220085" cy="972820"/>
          </a:xfrm>
          <a:prstGeom prst="rect">
            <a:avLst/>
          </a:prstGeom>
        </p:spPr>
      </p:pic>
      <p:pic>
        <p:nvPicPr>
          <p:cNvPr id="10" name="Picture 9" descr="/Users/felix/Google Drive/Uni/Master/Semester 2/Projektpraktikum Deep Learning in der Computer Vision_20-00-0980-pp/code/Deep-Learning-Lab/reference_code/monodepth2-master/test/3ch + Normal Decoder/image1_disp.jpegimage1_disp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-3175" y="2797493"/>
            <a:ext cx="3133725" cy="945515"/>
          </a:xfrm>
          <a:prstGeom prst="rect">
            <a:avLst/>
          </a:prstGeom>
        </p:spPr>
      </p:pic>
      <p:pic>
        <p:nvPicPr>
          <p:cNvPr id="11" name="Picture 10" descr="/Users/felix/Google Drive/Uni/Master/Semester 2/Projektpraktikum Deep Learning in der Computer Vision_20-00-0980-pp/code/Deep-Learning-Lab/reference_code/monodepth2-master/test/4ch + Normal Decoder + Continuous Loss/image3_disp.jpegimage3_disp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5947093" y="4073208"/>
            <a:ext cx="3229610" cy="974090"/>
          </a:xfrm>
          <a:prstGeom prst="rect">
            <a:avLst/>
          </a:prstGeom>
        </p:spPr>
      </p:pic>
      <p:pic>
        <p:nvPicPr>
          <p:cNvPr id="12" name="Picture 11" descr="/Users/felix/Google Drive/Uni/Master/Semester 2/Projektpraktikum Deep Learning in der Computer Vision_20-00-0980-pp/code/Deep-Learning-Lab/reference_code/monodepth2-master/test/4ch + Normal Decoder + Continuous Loss/image2_disp.jpegimage2_disp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3070543" y="4072573"/>
            <a:ext cx="3220085" cy="972185"/>
          </a:xfrm>
          <a:prstGeom prst="rect">
            <a:avLst/>
          </a:prstGeom>
        </p:spPr>
      </p:pic>
      <p:pic>
        <p:nvPicPr>
          <p:cNvPr id="13" name="Picture 12" descr="/Users/felix/Google Drive/Uni/Master/Semester 2/Projektpraktikum Deep Learning in der Computer Vision_20-00-0980-pp/code/Deep-Learning-Lab/reference_code/monodepth2-master/test/4ch + Normal Decoder + Continuous Loss/image1_disp.jpegimage1_disp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-35560" y="4072890"/>
            <a:ext cx="3132455" cy="944880"/>
          </a:xfrm>
          <a:prstGeom prst="rect">
            <a:avLst/>
          </a:prstGeom>
        </p:spPr>
      </p:pic>
      <p:pic>
        <p:nvPicPr>
          <p:cNvPr id="14" name="Picture 13" descr="/Users/felix/Google Drive/Uni/Master/Semester 2/Projektpraktikum Deep Learning in der Computer Vision_20-00-0980-pp/code/Deep-Learning-Lab/reference_code/monodepth2-master/test/4ch + Normal Decoder/image3_disp.jpegimage3_disp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5947093" y="5275580"/>
            <a:ext cx="3229610" cy="974725"/>
          </a:xfrm>
          <a:prstGeom prst="rect">
            <a:avLst/>
          </a:prstGeom>
        </p:spPr>
      </p:pic>
      <p:pic>
        <p:nvPicPr>
          <p:cNvPr id="15" name="Picture 14" descr="/Users/felix/Google Drive/Uni/Master/Semester 2/Projektpraktikum Deep Learning in der Computer Vision_20-00-0980-pp/code/Deep-Learning-Lab/reference_code/monodepth2-master/test/4ch + Normal Decoder/image2_disp.jpegimage2_disp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3054033" y="5275580"/>
            <a:ext cx="3220085" cy="972820"/>
          </a:xfrm>
          <a:prstGeom prst="rect">
            <a:avLst/>
          </a:prstGeom>
        </p:spPr>
      </p:pic>
      <p:pic>
        <p:nvPicPr>
          <p:cNvPr id="16" name="Picture 15" descr="/Users/felix/Google Drive/Uni/Master/Semester 2/Projektpraktikum Deep Learning in der Computer Vision_20-00-0980-pp/code/Deep-Learning-Lab/reference_code/monodepth2-master/test/4ch + Normal Decoder/image1_disp.jpegimage1_disp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-36195" y="5275898"/>
            <a:ext cx="3133725" cy="945515"/>
          </a:xfrm>
          <a:prstGeom prst="rect">
            <a:avLst/>
          </a:prstGeom>
        </p:spPr>
      </p:pic>
      <p:sp>
        <p:nvSpPr>
          <p:cNvPr id="17" name="Text Box 16"/>
          <p:cNvSpPr txBox="1"/>
          <p:nvPr/>
        </p:nvSpPr>
        <p:spPr>
          <a:xfrm>
            <a:off x="2959735" y="2500630"/>
            <a:ext cx="33470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/>
              <a:t>3 </a:t>
            </a:r>
            <a:r>
              <a:rPr lang="de-DE" altLang="en-US"/>
              <a:t>C</a:t>
            </a:r>
            <a:r>
              <a:rPr lang="en-US"/>
              <a:t>h + </a:t>
            </a:r>
            <a:r>
              <a:rPr lang="en-US">
                <a:solidFill>
                  <a:srgbClr val="92D050"/>
                </a:solidFill>
              </a:rPr>
              <a:t>Normal </a:t>
            </a:r>
            <a:r>
              <a:rPr lang="de-DE" altLang="en-US">
                <a:solidFill>
                  <a:srgbClr val="92D050"/>
                </a:solidFill>
              </a:rPr>
              <a:t>2 </a:t>
            </a:r>
            <a:r>
              <a:rPr lang="en-US">
                <a:solidFill>
                  <a:srgbClr val="92D050"/>
                </a:solidFill>
              </a:rPr>
              <a:t>D</a:t>
            </a:r>
            <a:r>
              <a:rPr lang="de-DE" altLang="en-US">
                <a:solidFill>
                  <a:srgbClr val="92D050"/>
                </a:solidFill>
              </a:rPr>
              <a:t>epth Block</a:t>
            </a:r>
            <a:endParaRPr lang="de-DE" altLang="en-US">
              <a:solidFill>
                <a:srgbClr val="92D050"/>
              </a:solidFill>
            </a:endParaRPr>
          </a:p>
        </p:txBody>
      </p:sp>
      <p:sp>
        <p:nvSpPr>
          <p:cNvPr id="18" name="Text Box 17"/>
          <p:cNvSpPr txBox="1"/>
          <p:nvPr/>
        </p:nvSpPr>
        <p:spPr>
          <a:xfrm>
            <a:off x="1897380" y="3705225"/>
            <a:ext cx="79051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t>4 </a:t>
            </a:r>
            <a:r>
              <a:rPr lang="de-DE"/>
              <a:t>C</a:t>
            </a:r>
            <a:r>
              <a:t>h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 </a:t>
            </a:r>
            <a:r>
              <a:t>+ </a:t>
            </a:r>
            <a:r>
              <a:rPr lang="de-DE">
                <a:solidFill>
                  <a:srgbClr val="FFC000"/>
                </a:solidFill>
              </a:rPr>
              <a:t>Superpixel Co</a:t>
            </a:r>
            <a:r>
              <a:rPr>
                <a:solidFill>
                  <a:srgbClr val="FFC000"/>
                </a:solidFill>
              </a:rPr>
              <a:t>tinuous Loss</a:t>
            </a:r>
            <a:endParaRPr>
              <a:solidFill>
                <a:srgbClr val="FFC000"/>
              </a:solidFill>
            </a:endParaRPr>
          </a:p>
        </p:txBody>
      </p:sp>
      <p:sp>
        <p:nvSpPr>
          <p:cNvPr id="19" name="Text Box 18"/>
          <p:cNvSpPr txBox="1"/>
          <p:nvPr/>
        </p:nvSpPr>
        <p:spPr>
          <a:xfrm>
            <a:off x="2305050" y="5018405"/>
            <a:ext cx="576262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>
                <a:sym typeface="+mn-ea"/>
              </a:rPr>
              <a:t>4 </a:t>
            </a:r>
            <a:r>
              <a:rPr lang="de-DE" altLang="en-US">
                <a:sym typeface="+mn-ea"/>
              </a:rPr>
              <a:t>C</a:t>
            </a:r>
            <a:r>
              <a:rPr lang="en-US">
                <a:sym typeface="+mn-ea"/>
              </a:rPr>
              <a:t>h </a:t>
            </a:r>
            <a:r>
              <a:rPr lang="de-DE" altLang="en-US">
                <a:sym typeface="+mn-ea"/>
              </a:rPr>
              <a:t>(RGB + SP)</a:t>
            </a:r>
            <a:r>
              <a:rPr lang="en-US"/>
              <a:t>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</a:t>
            </a:r>
            <a:endParaRPr lang="de-DE" altLang="en-US">
              <a:solidFill>
                <a:srgbClr val="92D050"/>
              </a:solidFill>
            </a:endParaRPr>
          </a:p>
          <a:p>
            <a:r>
              <a:rPr lang="en-US"/>
              <a:t> </a:t>
            </a:r>
            <a:endParaRPr lang="en-US"/>
          </a:p>
        </p:txBody>
      </p:sp>
      <p:pic>
        <p:nvPicPr>
          <p:cNvPr id="20" name="Picture 19" descr="/Users/felix/Google Drive/Uni/Master/Semester 2/Projektpraktikum Deep Learning in der Computer Vision_20-00-0980-pp/code/Deep-Learning-Lab/reference_code/monodepth2-master/test/image3.jpgimage3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5980113" y="429260"/>
            <a:ext cx="3229610" cy="974725"/>
          </a:xfrm>
          <a:prstGeom prst="rect">
            <a:avLst/>
          </a:prstGeom>
        </p:spPr>
      </p:pic>
      <p:pic>
        <p:nvPicPr>
          <p:cNvPr id="21" name="Picture 20" descr="/Users/felix/Google Drive/Uni/Master/Semester 2/Projektpraktikum Deep Learning in der Computer Vision_20-00-0980-pp/code/Deep-Learning-Lab/reference_code/monodepth2-master/test/image2.jpgimage2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3087053" y="429260"/>
            <a:ext cx="3220085" cy="972820"/>
          </a:xfrm>
          <a:prstGeom prst="rect">
            <a:avLst/>
          </a:prstGeom>
        </p:spPr>
      </p:pic>
      <p:pic>
        <p:nvPicPr>
          <p:cNvPr id="22" name="Picture 21" descr="/Users/felix/Google Drive/Uni/Master/Semester 2/Projektpraktikum Deep Learning in der Computer Vision_20-00-0980-pp/code/Deep-Learning-Lab/reference_code/monodepth2-master/test/image1.jpgimage1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-3175" y="429578"/>
            <a:ext cx="3133725" cy="945515"/>
          </a:xfrm>
          <a:prstGeom prst="rect">
            <a:avLst/>
          </a:prstGeom>
        </p:spPr>
      </p:pic>
      <p:sp>
        <p:nvSpPr>
          <p:cNvPr id="29" name="Oval 28"/>
          <p:cNvSpPr/>
          <p:nvPr/>
        </p:nvSpPr>
        <p:spPr>
          <a:xfrm>
            <a:off x="1671320" y="3171190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1577975" y="5596255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1649730" y="1884680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1577975" y="4464685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2"/>
            </a:pPr>
            <a:r>
              <a:rPr lang="en-US" dirty="0"/>
              <a:t>Architecture</a:t>
            </a:r>
            <a:br>
              <a:rPr lang="en-US" dirty="0"/>
            </a:br>
            <a:r>
              <a:rPr lang="de-DE" sz="2000" dirty="0">
                <a:sym typeface="+mn-ea"/>
              </a:rPr>
              <a:t>Loss: </a:t>
            </a:r>
            <a:r>
              <a:rPr sz="2000" dirty="0">
                <a:sym typeface="+mn-ea"/>
              </a:rPr>
              <a:t>Digging Into Self-Supervised Monocular Depth Estimation</a:t>
            </a:r>
            <a:r>
              <a:rPr lang="de-DE" altLang="en-US" sz="2000" dirty="0"/>
              <a:t> [1]</a:t>
            </a:r>
            <a:endParaRPr lang="de-DE" altLang="en-US" sz="2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feld 2"/>
              <p:cNvSpPr txBox="1"/>
              <p:nvPr/>
            </p:nvSpPr>
            <p:spPr>
              <a:xfrm>
                <a:off x="780415" y="4946015"/>
                <a:ext cx="8516620" cy="45529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de-DE" sz="2000" b="0" i="1" smtClean="0">
                        <a:latin typeface="Cambria Math" panose="02040503050406030204" charset="0"/>
                      </a:rPr>
                      <m:t>𝐿</m:t>
                    </m:r>
                    <m:r>
                      <a:rPr lang="de-DE" sz="2000" b="0" i="1" smtClean="0">
                        <a:latin typeface="Cambria Math" panose="02040503050406030204" charset="0"/>
                      </a:rPr>
                      <m:t> = </m:t>
                    </m:r>
                    <m:func>
                      <m:funcPr>
                        <m:ctrlPr>
                          <a:rPr lang="de-DE" altLang="de-DE" sz="2000" b="0" i="1" smtClean="0">
                            <a:latin typeface="Cambria Math" panose="02040503050406030204" charset="0"/>
                          </a:rPr>
                        </m:ctrlPr>
                      </m:funcPr>
                      <m:fName>
                        <m:r>
                          <a:rPr lang="de-DE" altLang="de-DE" sz="2000" b="0" i="1" smtClean="0">
                            <a:latin typeface="Cambria Math" panose="02040503050406030204" charset="0"/>
                          </a:rPr>
                          <m:t>𝜇</m:t>
                        </m:r>
                        <m:r>
                          <a:rPr lang="de-DE" altLang="de-DE" sz="2000" b="0" i="1" smtClean="0">
                            <a:latin typeface="Cambria Math" panose="02040503050406030204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de-DE" sz="2000" b="0" i="0" smtClean="0">
                            <a:latin typeface="Cambria Math" panose="02040503050406030204" charset="0"/>
                          </a:rPr>
                          <m:t>min</m:t>
                        </m:r>
                      </m:fName>
                      <m:e>
                        <m:d>
                          <m:dPr>
                            <m:ctrlPr>
                              <a:rPr lang="de-DE" altLang="de-DE" sz="2000" b="0" i="1" smtClean="0">
                                <a:latin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de-DE" altLang="de-DE" sz="2000" b="0" i="1" smtClean="0">
                                <a:latin typeface="Cambria Math" panose="02040503050406030204" charset="0"/>
                              </a:rPr>
                              <m:t>𝑃𝐸</m:t>
                            </m:r>
                            <m:d>
                              <m:dPr>
                                <m:ctrlPr>
                                  <a:rPr lang="de-DE" sz="2000" i="1">
                                    <a:latin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sz="2000" i="1">
                                        <a:latin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2000" i="1">
                                        <a:latin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sz="2000" i="1">
                                        <a:latin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de-DE" sz="2000" i="1">
                                    <a:latin typeface="Cambria Math" panose="02040503050406030204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de-DE" sz="2000" i="1">
                                        <a:latin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2000" i="1">
                                        <a:latin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sz="2000" i="1">
                                        <a:latin typeface="Cambria Math" panose="02040503050406030204" charset="0"/>
                                      </a:rPr>
                                      <m:t>𝑡</m:t>
                                    </m:r>
                                    <m:r>
                                      <a:rPr lang="de-DE" sz="2000" i="1">
                                        <a:latin typeface="Cambria Math" panose="02040503050406030204" charset="0"/>
                                      </a:rPr>
                                      <m:t>→</m:t>
                                    </m:r>
                                    <m:sSup>
                                      <m:sSupPr>
                                        <m:ctrlPr>
                                          <a:rPr lang="de-DE" sz="2000" i="1">
                                            <a:latin typeface="Cambria Math" panose="02040503050406030204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de-DE" sz="2000" i="1">
                                            <a:latin typeface="Cambria Math" panose="02040503050406030204" charset="0"/>
                                          </a:rPr>
                                          <m:t>𝑡</m:t>
                                        </m:r>
                                      </m:e>
                                      <m:sup>
                                        <m:r>
                                          <a:rPr lang="de-DE" sz="2000" i="1">
                                            <a:latin typeface="Cambria Math" panose="02040503050406030204" charset="0"/>
                                          </a:rPr>
                                          <m:t>′  </m:t>
                                        </m:r>
                                      </m:sup>
                                    </m:sSup>
                                  </m:sub>
                                </m:sSub>
                              </m:e>
                            </m:d>
                          </m:e>
                        </m:d>
                      </m:e>
                    </m:func>
                    <m:r>
                      <a:rPr lang="de-DE" altLang="de-DE" sz="2000" b="0" i="1" smtClean="0">
                        <a:latin typeface="Cambria Math" panose="02040503050406030204" charset="0"/>
                      </a:rPr>
                      <m:t>+</m:t>
                    </m:r>
                    <m:r>
                      <a:rPr lang="de-DE" sz="2000" b="0" i="1" smtClean="0">
                        <a:latin typeface="Cambria Math" panose="02040503050406030204" charset="0"/>
                      </a:rPr>
                      <m:t>  </m:t>
                    </m:r>
                    <m:r>
                      <a:rPr lang="en-US" altLang="de-DE" sz="2000" i="1" smtClean="0">
                        <a:latin typeface="Cambria Math" panose="02040503050406030204" charset="0"/>
                        <a:cs typeface="Cambria Math" panose="02040503050406030204" charset="0"/>
                      </a:rPr>
                      <m:t>𝜆</m:t>
                    </m:r>
                    <m:r>
                      <a:rPr lang="en-US" altLang="de-DE" sz="2000" b="0" i="1" smtClean="0">
                        <a:latin typeface="Cambria Math" panose="02040503050406030204" charset="0"/>
                      </a:rPr>
                      <m:t> </m:t>
                    </m:r>
                    <m:r>
                      <a:rPr lang="de-DE" sz="2000" b="0" i="1" smtClean="0">
                        <a:latin typeface="Cambria Math" panose="02040503050406030204" charset="0"/>
                      </a:rPr>
                      <m:t> ( </m:t>
                    </m:r>
                    <m:d>
                      <m:dPr>
                        <m:begChr m:val="|"/>
                        <m:endChr m:val="|"/>
                        <m:ctrlPr>
                          <a:rPr lang="de-DE" sz="2000" b="1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𝝏</m:t>
                                </m:r>
                              </m:e>
                              <m:sub>
                                <m:r>
                                  <a:rPr lang="de-DE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𝒙</m:t>
                                </m:r>
                              </m:sub>
                            </m:sSub>
                            <m: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𝒕</m:t>
                            </m:r>
                          </m:sub>
                        </m:sSub>
                      </m:e>
                    </m:d>
                    <m:r>
                      <a:rPr lang="de-DE" sz="2000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p>
                      <m:sSupPr>
                        <m:ctrlPr>
                          <a:rPr lang="de-DE" sz="2000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sz="2000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sz="2000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sz="2000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sz="2000" b="0" i="1" smtClean="0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sz="2000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de-DE" sz="2000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sz="2000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𝜕</m:t>
                                        </m:r>
                                      </m:e>
                                      <m:sub>
                                        <m:r>
                                          <a:rPr lang="de-DE" sz="2000" b="0" i="1" smtClean="0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r>
                                      <a:rPr lang="de-DE" sz="2000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sz="2000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  <m:r>
                      <a:rPr lang="de-DE" sz="2000" b="0" i="1" smtClean="0">
                        <a:latin typeface="Cambria Math" panose="02040503050406030204" charset="0"/>
                      </a:rPr>
                      <m:t>  </m:t>
                    </m:r>
                  </m:oMath>
                </a14:m>
                <a:r>
                  <a:rPr lang="de-DE" sz="2000" dirty="0"/>
                  <a:t> +</a:t>
                </a:r>
                <a:r>
                  <a:rPr lang="de-DE" sz="2000" dirty="0">
                    <a:ea typeface="Cambria Math" panose="02040503050406030204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sz="2000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sz="2000" b="1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sz="20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𝝏</m:t>
                                </m:r>
                              </m:e>
                              <m:sub>
                                <m:r>
                                  <a:rPr lang="de-DE" sz="2000" b="1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𝒚</m:t>
                                </m:r>
                              </m:sub>
                            </m:sSub>
                            <m: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  <m:r>
                              <a:rPr lang="de-DE" sz="2000" b="1" i="1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de-DE" sz="2000" b="1" i="1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𝒕</m:t>
                            </m:r>
                          </m:sub>
                        </m:sSub>
                      </m:e>
                    </m:d>
                    <m:r>
                      <a:rPr lang="de-DE" sz="2000" i="1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p>
                      <m:sSupPr>
                        <m:ctrlPr>
                          <a:rPr lang="de-DE" sz="2000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sz="2000" i="1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sz="200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sz="200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sz="2000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𝜕</m:t>
                                    </m:r>
                                  </m:e>
                                  <m:sub>
                                    <m: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  <m:r>
                      <a:rPr lang="de-DE" sz="2000" i="1">
                        <a:latin typeface="Cambria Math" panose="02040503050406030204" charset="0"/>
                      </a:rPr>
                      <m:t> </m:t>
                    </m:r>
                  </m:oMath>
                </a14:m>
                <a:r>
                  <a:rPr lang="de-DE" sz="2000" dirty="0"/>
                  <a:t>)</a:t>
                </a:r>
                <a:endParaRPr lang="de-DE" sz="2000" dirty="0"/>
              </a:p>
            </p:txBody>
          </p:sp>
        </mc:Choice>
        <mc:Fallback>
          <p:sp>
            <p:nvSpPr>
              <p:cNvPr id="3" name="Textfeld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415" y="4946015"/>
                <a:ext cx="8516620" cy="455295"/>
              </a:xfrm>
              <a:prstGeom prst="rect">
                <a:avLst/>
              </a:prstGeo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feld 7"/>
              <p:cNvSpPr txBox="1"/>
              <p:nvPr/>
            </p:nvSpPr>
            <p:spPr>
              <a:xfrm>
                <a:off x="337820" y="3039745"/>
                <a:ext cx="4132580" cy="11995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𝐿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de-DE" b="0" i="1" dirty="0">
                    <a:latin typeface="Cambria Math" panose="02040503050406030204" charset="0"/>
                    <a:ea typeface="Cambria Math" panose="02040503050406030204" charset="0"/>
                  </a:rPr>
                  <a:t>:</a:t>
                </a:r>
                <a:r>
                  <a:rPr lang="de-DE" b="0" dirty="0">
                    <a:latin typeface="Cambria Math" panose="02040503050406030204" charset="0"/>
                    <a:ea typeface="Cambria Math" panose="02040503050406030204" charset="0"/>
                  </a:rPr>
                  <a:t> </a:t>
                </a:r>
                <a:r>
                  <a:rPr lang="de-DE" b="1" dirty="0">
                    <a:latin typeface="Cambria Math" panose="02040503050406030204" charset="0"/>
                    <a:ea typeface="Cambria Math" panose="02040503050406030204" charset="0"/>
                  </a:rPr>
                  <a:t>Photometric Error</a:t>
                </a:r>
                <a:endParaRPr lang="de-DE" b="0" dirty="0">
                  <a:latin typeface="Cambria Math" panose="02040503050406030204" charset="0"/>
                  <a:ea typeface="Cambria Math" panose="02040503050406030204" charset="0"/>
                </a:endParaRPr>
              </a:p>
              <a:p>
                <a:r>
                  <a:rPr lang="de-DE" b="0" dirty="0" err="1">
                    <a:latin typeface="Cambria Math" panose="02040503050406030204" charset="0"/>
                    <a:ea typeface="Cambria Math" panose="02040503050406030204" charset="0"/>
                  </a:rPr>
                  <a:t>Calculated</a:t>
                </a:r>
                <a:r>
                  <a:rPr lang="de-DE" b="0" dirty="0">
                    <a:latin typeface="Cambria Math" panose="02040503050406030204" charset="0"/>
                    <a:ea typeface="Cambria Math" panose="02040503050406030204" charset="0"/>
                  </a:rPr>
                  <a:t> Error </a:t>
                </a:r>
                <a:r>
                  <a:rPr lang="de-DE" b="0" dirty="0" err="1">
                    <a:latin typeface="Cambria Math" panose="02040503050406030204" charset="0"/>
                    <a:ea typeface="Cambria Math" panose="02040503050406030204" charset="0"/>
                  </a:rPr>
                  <a:t>between</a:t>
                </a:r>
                <a:r>
                  <a:rPr lang="de-DE" b="0" dirty="0">
                    <a:latin typeface="Cambria Math" panose="02040503050406030204" charset="0"/>
                    <a:ea typeface="Cambria Math" panose="02040503050406030204" charset="0"/>
                  </a:rPr>
                  <a:t> </a:t>
                </a:r>
                <a:r>
                  <a:rPr lang="de-DE" b="0" dirty="0" err="1">
                    <a:latin typeface="Cambria Math" panose="02040503050406030204" charset="0"/>
                    <a:ea typeface="Cambria Math" panose="02040503050406030204" charset="0"/>
                  </a:rPr>
                  <a:t>image</a:t>
                </a:r>
                <a:r>
                  <a:rPr lang="de-DE" b="0" dirty="0">
                    <a:latin typeface="Cambria Math" panose="02040503050406030204" charset="0"/>
                    <a:ea typeface="Cambria Math" panose="02040503050406030204" charset="0"/>
                  </a:rPr>
                  <a:t> </a:t>
                </a:r>
                <a:r>
                  <a:rPr lang="de-DE" b="0" dirty="0" err="1">
                    <a:latin typeface="Cambria Math" panose="02040503050406030204" charset="0"/>
                    <a:ea typeface="Cambria Math" panose="02040503050406030204" charset="0"/>
                  </a:rPr>
                  <a:t>and</a:t>
                </a:r>
                <a:r>
                  <a:rPr lang="de-DE" b="0" dirty="0">
                    <a:latin typeface="Cambria Math" panose="02040503050406030204" charset="0"/>
                    <a:ea typeface="Cambria Math" panose="02040503050406030204" charset="0"/>
                  </a:rPr>
                  <a:t> </a:t>
                </a:r>
                <a:r>
                  <a:rPr lang="de-DE" b="0" dirty="0" err="1">
                    <a:latin typeface="Cambria Math" panose="02040503050406030204" charset="0"/>
                    <a:ea typeface="Cambria Math" panose="02040503050406030204" charset="0"/>
                  </a:rPr>
                  <a:t>synthesized</a:t>
                </a:r>
                <a:r>
                  <a:rPr lang="de-DE" b="0" dirty="0">
                    <a:latin typeface="Cambria Math" panose="02040503050406030204" charset="0"/>
                    <a:ea typeface="Cambria Math" panose="02040503050406030204" charset="0"/>
                  </a:rPr>
                  <a:t> </a:t>
                </a:r>
                <a:r>
                  <a:rPr lang="de-DE" b="0" dirty="0" err="1">
                    <a:latin typeface="Cambria Math" panose="02040503050406030204" charset="0"/>
                    <a:ea typeface="Cambria Math" panose="02040503050406030204" charset="0"/>
                  </a:rPr>
                  <a:t>image</a:t>
                </a:r>
                <a:r>
                  <a:rPr lang="de-DE" b="0" dirty="0">
                    <a:latin typeface="Cambria Math" panose="02040503050406030204" charset="0"/>
                    <a:ea typeface="Cambria Math" panose="02040503050406030204" charset="0"/>
                  </a:rPr>
                  <a:t> </a:t>
                </a:r>
                <a:r>
                  <a:rPr lang="de-DE" b="0" dirty="0" err="1">
                    <a:latin typeface="Cambria Math" panose="02040503050406030204" charset="0"/>
                    <a:ea typeface="Cambria Math" panose="02040503050406030204" charset="0"/>
                  </a:rPr>
                  <a:t>based</a:t>
                </a:r>
                <a:r>
                  <a:rPr lang="de-DE" b="0" dirty="0">
                    <a:latin typeface="Cambria Math" panose="02040503050406030204" charset="0"/>
                    <a:ea typeface="Cambria Math" panose="02040503050406030204" charset="0"/>
                  </a:rPr>
                  <a:t> on </a:t>
                </a:r>
                <a:endParaRPr lang="de-DE" b="0" dirty="0">
                  <a:latin typeface="Cambria Math" panose="02040503050406030204" charset="0"/>
                  <a:ea typeface="Cambria Math" panose="02040503050406030204" charset="0"/>
                </a:endParaRPr>
              </a:p>
              <a:p>
                <a:r>
                  <a:rPr lang="de-DE" b="0" dirty="0">
                    <a:latin typeface="Cambria Math" panose="02040503050406030204" charset="0"/>
                    <a:ea typeface="Cambria Math" panose="02040503050406030204" charset="0"/>
                  </a:rPr>
                  <a:t>L1-Norm &amp; SSIM</a:t>
                </a:r>
                <a:endParaRPr lang="de-DE" b="0" dirty="0">
                  <a:latin typeface="Cambria Math" panose="02040503050406030204" charset="0"/>
                  <a:ea typeface="Cambria Math" panose="02040503050406030204" charset="0"/>
                </a:endParaRPr>
              </a:p>
            </p:txBody>
          </p:sp>
        </mc:Choice>
        <mc:Fallback>
          <p:sp>
            <p:nvSpPr>
              <p:cNvPr id="8" name="Textfeld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820" y="3039745"/>
                <a:ext cx="4132580" cy="1199515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Grafik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6119" y="3329399"/>
            <a:ext cx="4320396" cy="1080099"/>
          </a:xfrm>
          <a:prstGeom prst="rect">
            <a:avLst/>
          </a:prstGeom>
        </p:spPr>
      </p:pic>
      <p:sp>
        <p:nvSpPr>
          <p:cNvPr id="4" name="Geschweifte Klammer links/rechts 3"/>
          <p:cNvSpPr/>
          <p:nvPr/>
        </p:nvSpPr>
        <p:spPr>
          <a:xfrm>
            <a:off x="1237928" y="4828639"/>
            <a:ext cx="2181944" cy="45719"/>
          </a:xfrm>
          <a:prstGeom prst="brace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Geschweifte Klammer links 4"/>
          <p:cNvSpPr/>
          <p:nvPr/>
        </p:nvSpPr>
        <p:spPr>
          <a:xfrm rot="5400000">
            <a:off x="2217506" y="3697100"/>
            <a:ext cx="320065" cy="2084667"/>
          </a:xfrm>
          <a:prstGeom prst="leftBrace">
            <a:avLst/>
          </a:prstGeom>
          <a:noFill/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feld 6"/>
              <p:cNvSpPr txBox="1"/>
              <p:nvPr/>
            </p:nvSpPr>
            <p:spPr>
              <a:xfrm>
                <a:off x="2123347" y="4141885"/>
                <a:ext cx="508381" cy="3907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de-DE" i="1" smtClean="0">
                              <a:latin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7" name="Textfeld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3347" y="4141885"/>
                <a:ext cx="508381" cy="390748"/>
              </a:xfrm>
              <a:prstGeom prst="rect">
                <a:avLst/>
              </a:prstGeom>
              <a:blipFill rotWithShape="1">
                <a:blip r:embed="rId4"/>
                <a:stretch>
                  <a:fillRect l="-107" t="-106" r="57" b="1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Geschweifte Klammer links 11"/>
          <p:cNvSpPr/>
          <p:nvPr/>
        </p:nvSpPr>
        <p:spPr>
          <a:xfrm rot="16200000">
            <a:off x="6240963" y="3280621"/>
            <a:ext cx="320065" cy="4666100"/>
          </a:xfrm>
          <a:prstGeom prst="leftBrace">
            <a:avLst/>
          </a:prstGeom>
          <a:noFill/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feld 12"/>
              <p:cNvSpPr txBox="1"/>
              <p:nvPr/>
            </p:nvSpPr>
            <p:spPr>
              <a:xfrm>
                <a:off x="6146804" y="5757660"/>
                <a:ext cx="5083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de-DE" i="1" smtClean="0">
                              <a:latin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13" name="Textfeld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6804" y="5757660"/>
                <a:ext cx="508381" cy="369332"/>
              </a:xfrm>
              <a:prstGeom prst="rect">
                <a:avLst/>
              </a:prstGeom>
              <a:blipFill rotWithShape="1">
                <a:blip r:embed="rId5"/>
                <a:stretch>
                  <a:fillRect l="-1" t="-31" r="76" b="139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feld 13"/>
              <p:cNvSpPr txBox="1"/>
              <p:nvPr/>
            </p:nvSpPr>
            <p:spPr>
              <a:xfrm>
                <a:off x="2487930" y="6009640"/>
                <a:ext cx="6675755" cy="3683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𝐿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𝑠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 </m:t>
                    </m:r>
                  </m:oMath>
                </a14:m>
                <a:r>
                  <a:rPr lang="de-DE" dirty="0">
                    <a:latin typeface="Cambria Math" panose="02040503050406030204" charset="0"/>
                    <a:ea typeface="Cambria Math" panose="02040503050406030204" charset="0"/>
                  </a:rPr>
                  <a:t>: </a:t>
                </a:r>
                <a:r>
                  <a:rPr lang="de-DE" b="1" dirty="0">
                    <a:latin typeface="Cambria Math" panose="02040503050406030204" charset="0"/>
                    <a:ea typeface="Cambria Math" panose="02040503050406030204" charset="0"/>
                  </a:rPr>
                  <a:t>Smoothness Error</a:t>
                </a:r>
                <a:r>
                  <a:rPr lang="de-DE" dirty="0">
                    <a:latin typeface="Cambria Math" panose="02040503050406030204" charset="0"/>
                    <a:ea typeface="Cambria Math" panose="02040503050406030204" charset="0"/>
                  </a:rPr>
                  <a:t>: </a:t>
                </a:r>
                <a:r>
                  <a:rPr lang="de-DE" dirty="0" err="1">
                    <a:latin typeface="Cambria Math" panose="02040503050406030204" charset="0"/>
                    <a:ea typeface="Cambria Math" panose="02040503050406030204" charset="0"/>
                  </a:rPr>
                  <a:t>encourages depth to be locally smooth</a:t>
                </a:r>
                <a:endParaRPr lang="de-DE" b="0" dirty="0">
                  <a:latin typeface="Cambria Math" panose="02040503050406030204" charset="0"/>
                  <a:ea typeface="Cambria Math" panose="02040503050406030204" charset="0"/>
                </a:endParaRPr>
              </a:p>
            </p:txBody>
          </p:sp>
        </mc:Choice>
        <mc:Fallback>
          <p:sp>
            <p:nvSpPr>
              <p:cNvPr id="14" name="Textfeld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7930" y="6009640"/>
                <a:ext cx="6675755" cy="368300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feld 9"/>
          <p:cNvSpPr txBox="1"/>
          <p:nvPr/>
        </p:nvSpPr>
        <p:spPr>
          <a:xfrm>
            <a:off x="5271508" y="2989790"/>
            <a:ext cx="3205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Minimum </a:t>
            </a:r>
            <a:r>
              <a:rPr lang="de-DE" b="1" dirty="0" err="1"/>
              <a:t>Photometric</a:t>
            </a:r>
            <a:r>
              <a:rPr lang="de-DE" b="1" dirty="0"/>
              <a:t> Error</a:t>
            </a:r>
            <a:endParaRPr lang="de-DE" b="1" dirty="0"/>
          </a:p>
        </p:txBody>
      </p:sp>
      <p:sp>
        <p:nvSpPr>
          <p:cNvPr id="22" name="Rectangle 29"/>
          <p:cNvSpPr/>
          <p:nvPr/>
        </p:nvSpPr>
        <p:spPr>
          <a:xfrm>
            <a:off x="1486849" y="1631401"/>
            <a:ext cx="3049270" cy="885826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Baseline - Loss</a:t>
            </a:r>
            <a:endParaRPr lang="de-DE" altLang="en-US" b="1" dirty="0">
              <a:solidFill>
                <a:srgbClr val="FFFFFF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21" name="Freeform 18"/>
          <p:cNvSpPr/>
          <p:nvPr/>
        </p:nvSpPr>
        <p:spPr>
          <a:xfrm rot="16200000" flipH="1" flipV="1">
            <a:off x="246694" y="1708175"/>
            <a:ext cx="1068070" cy="914400"/>
          </a:xfrm>
          <a:custGeom>
            <a:avLst/>
            <a:gdLst>
              <a:gd name="connsiteX0" fmla="*/ 0 w 1068080"/>
              <a:gd name="connsiteY0" fmla="*/ 914400 h 914400"/>
              <a:gd name="connsiteX1" fmla="*/ 0 w 1068080"/>
              <a:gd name="connsiteY1" fmla="*/ 0 h 914400"/>
              <a:gd name="connsiteX2" fmla="*/ 914400 w 1068080"/>
              <a:gd name="connsiteY2" fmla="*/ 0 h 914400"/>
              <a:gd name="connsiteX3" fmla="*/ 914400 w 1068080"/>
              <a:gd name="connsiteY3" fmla="*/ 760720 h 914400"/>
              <a:gd name="connsiteX4" fmla="*/ 1068080 w 1068080"/>
              <a:gd name="connsiteY4" fmla="*/ 914400 h 914400"/>
              <a:gd name="connsiteX5" fmla="*/ 914400 w 1068080"/>
              <a:gd name="connsiteY5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8080" h="914400">
                <a:moveTo>
                  <a:pt x="0" y="914400"/>
                </a:moveTo>
                <a:lnTo>
                  <a:pt x="0" y="0"/>
                </a:lnTo>
                <a:lnTo>
                  <a:pt x="914400" y="0"/>
                </a:lnTo>
                <a:lnTo>
                  <a:pt x="914400" y="760720"/>
                </a:lnTo>
                <a:lnTo>
                  <a:pt x="1068080" y="914400"/>
                </a:lnTo>
                <a:lnTo>
                  <a:pt x="914400" y="914400"/>
                </a:lnTo>
                <a:close/>
              </a:path>
            </a:pathLst>
          </a:custGeom>
          <a:solidFill>
            <a:schemeClr val="accent1"/>
          </a:solidFill>
          <a:ln w="6350"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r"/>
            <a:endParaRPr lang="en-US" dirty="0"/>
          </a:p>
        </p:txBody>
      </p:sp>
      <p:pic>
        <p:nvPicPr>
          <p:cNvPr id="6" name="Grafik 5" descr="Herzschla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613939"/>
            <a:ext cx="914400" cy="914400"/>
          </a:xfrm>
          <a:prstGeom prst="rect">
            <a:avLst/>
          </a:prstGeom>
        </p:spPr>
      </p:pic>
      <p:sp>
        <p:nvSpPr>
          <p:cNvPr id="11" name="Isosceles Triangle 10"/>
          <p:cNvSpPr/>
          <p:nvPr/>
        </p:nvSpPr>
        <p:spPr>
          <a:xfrm rot="6420000">
            <a:off x="6443345" y="3860800"/>
            <a:ext cx="75565" cy="144145"/>
          </a:xfrm>
          <a:prstGeom prst="triangle">
            <a:avLst/>
          </a:prstGeom>
          <a:solidFill>
            <a:srgbClr val="9F1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Isosceles Triangle 14"/>
          <p:cNvSpPr/>
          <p:nvPr/>
        </p:nvSpPr>
        <p:spPr>
          <a:xfrm rot="14880000">
            <a:off x="6713855" y="3844290"/>
            <a:ext cx="75565" cy="144145"/>
          </a:xfrm>
          <a:prstGeom prst="triangle">
            <a:avLst/>
          </a:prstGeom>
          <a:solidFill>
            <a:srgbClr val="9F1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mph" presetSubtype="0" accel="50000" decel="50000" autoRev="1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6" presetClass="emph" presetSubtype="0" accel="50000" decel="5000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7" dur="500" fill="hold"/>
                                        <p:tgtEl>
                                          <p:spTgt spid="21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8" presetID="6" presetClass="emph" presetSubtype="0" accel="50000" decel="5000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bldLvl="0" animBg="1"/>
      <p:bldP spid="22" grpId="1" bldLvl="0" animBg="1"/>
      <p:bldP spid="21" grpId="0" bldLvl="0" animBg="1"/>
      <p:bldP spid="21" grpId="1" bldLvl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dirty="0" err="1">
                <a:sym typeface="+mn-ea"/>
              </a:rPr>
              <a:t>Improvements</a:t>
            </a:r>
            <a:br>
              <a:rPr lang="de-DE" altLang="en-US" dirty="0" err="1">
                <a:sym typeface="+mn-ea"/>
              </a:rPr>
            </a:br>
            <a:r>
              <a:rPr lang="de-DE" altLang="en-US" sz="2000" dirty="0" err="1">
                <a:sym typeface="+mn-ea"/>
              </a:rPr>
              <a:t>3 pillar focus</a:t>
            </a:r>
            <a:endParaRPr lang="de-DE" altLang="en-US" sz="2000" dirty="0" err="1">
              <a:sym typeface="+mn-ea"/>
            </a:endParaRPr>
          </a:p>
        </p:txBody>
      </p:sp>
      <p:sp>
        <p:nvSpPr>
          <p:cNvPr id="9" name="Rectangle 10"/>
          <p:cNvSpPr/>
          <p:nvPr/>
        </p:nvSpPr>
        <p:spPr>
          <a:xfrm>
            <a:off x="3222625" y="1691640"/>
            <a:ext cx="2477135" cy="56388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pPr algn="ctr">
              <a:lnSpc>
                <a:spcPct val="130000"/>
              </a:lnSpc>
            </a:pPr>
            <a:r>
              <a:rPr lang="de-DE" altLang="en-US" sz="1800" b="1" dirty="0">
                <a:solidFill>
                  <a:srgbClr val="FFFFFF">
                    <a:alpha val="70000"/>
                  </a:srgbClr>
                </a:solidFill>
              </a:rPr>
              <a:t>Architecture</a:t>
            </a:r>
            <a:endParaRPr lang="de-DE" altLang="en-US" sz="1800" b="1" dirty="0">
              <a:solidFill>
                <a:srgbClr val="FFFFFF">
                  <a:alpha val="70000"/>
                </a:srgbClr>
              </a:solidFill>
            </a:endParaRPr>
          </a:p>
        </p:txBody>
      </p:sp>
      <p:sp>
        <p:nvSpPr>
          <p:cNvPr id="10" name="Rectangle 10"/>
          <p:cNvSpPr/>
          <p:nvPr/>
        </p:nvSpPr>
        <p:spPr>
          <a:xfrm>
            <a:off x="6273800" y="1691640"/>
            <a:ext cx="2477135" cy="56388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pPr algn="ctr">
              <a:lnSpc>
                <a:spcPct val="130000"/>
              </a:lnSpc>
            </a:pPr>
            <a:r>
              <a:rPr lang="de-DE" altLang="en-US" sz="1800" b="1" dirty="0">
                <a:solidFill>
                  <a:srgbClr val="FFFFFF">
                    <a:alpha val="70000"/>
                  </a:srgbClr>
                </a:solidFill>
              </a:rPr>
              <a:t>Loss</a:t>
            </a:r>
            <a:endParaRPr lang="de-DE" altLang="en-US" sz="1800" b="1" dirty="0">
              <a:solidFill>
                <a:srgbClr val="FFFFFF">
                  <a:alpha val="70000"/>
                </a:srgbClr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466725" y="2425065"/>
            <a:ext cx="2192806" cy="3660140"/>
            <a:chOff x="1814072" y="3437032"/>
            <a:chExt cx="2357804" cy="2496407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8" name="Rectangle 27"/>
                <p:cNvSpPr/>
                <p:nvPr/>
              </p:nvSpPr>
              <p:spPr>
                <a:xfrm>
                  <a:off x="1814072" y="3437888"/>
                  <a:ext cx="2357804" cy="2495551"/>
                </a:xfrm>
                <a:prstGeom prst="rect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lIns="71755" tIns="107950" rIns="71755" bIns="396000" rtlCol="0" anchor="b"/>
                <a:lstStyle/>
                <a:p>
                  <a:pPr algn="ctr">
                    <a:lnSpc>
                      <a:spcPct val="130000"/>
                    </a:lnSpc>
                    <a:spcBef>
                      <a:spcPts val="1000"/>
                    </a:spcBef>
                  </a:pPr>
                  <a:r>
                    <a:rPr lang="de-DE" altLang="en-US" sz="1600" b="1" dirty="0">
                      <a:solidFill>
                        <a:schemeClr val="tx1"/>
                      </a:solidFill>
                    </a:rPr>
                    <a:t>Change input  channels </a:t>
                  </a:r>
                  <a:r>
                    <a:rPr lang="de-DE" altLang="en-US" sz="1600" b="1" dirty="0">
                      <a:solidFill>
                        <a:schemeClr val="tx1"/>
                      </a:solidFill>
                      <a:sym typeface="+mn-ea"/>
                    </a:rPr>
                    <a:t>(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de-DE" sz="1600" b="1" i="1" dirty="0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de-DE" sz="1600" b="1" i="1" dirty="0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𝑰</m:t>
                          </m:r>
                        </m:e>
                        <m:sub>
                          <m:r>
                            <a:rPr lang="en-US" altLang="de-DE" sz="1600" b="1" i="1" dirty="0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𝒕</m:t>
                          </m:r>
                        </m:sub>
                      </m:sSub>
                      <m:r>
                        <a:rPr lang="en-US" altLang="de-DE" sz="1600" b="1" i="1" dirty="0">
                          <a:solidFill>
                            <a:schemeClr val="tx1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)</m:t>
                      </m:r>
                    </m:oMath>
                  </a14:m>
                  <a:endParaRPr lang="de-DE" altLang="en-US" sz="1200" dirty="0">
                    <a:solidFill>
                      <a:schemeClr val="tx1">
                        <a:alpha val="70000"/>
                      </a:schemeClr>
                    </a:solidFill>
                  </a:endParaRPr>
                </a:p>
                <a:p>
                  <a:pPr marL="228600" indent="-228600" algn="ctr">
                    <a:lnSpc>
                      <a:spcPct val="130000"/>
                    </a:lnSpc>
                    <a:spcBef>
                      <a:spcPts val="1000"/>
                    </a:spcBef>
                    <a:buFont typeface="+mj-lt"/>
                    <a:buAutoNum type="arabicPeriod"/>
                  </a:pPr>
                  <a:r>
                    <a:rPr lang="de-DE" altLang="en-US" sz="1200" dirty="0">
                      <a:solidFill>
                        <a:schemeClr val="tx1">
                          <a:alpha val="70000"/>
                        </a:schemeClr>
                      </a:solidFill>
                    </a:rPr>
                    <a:t>Superpixel &amp; RGB (4-Ch)</a:t>
                  </a:r>
                  <a:endParaRPr lang="de-DE" altLang="en-US" sz="1200" dirty="0">
                    <a:solidFill>
                      <a:schemeClr val="tx1">
                        <a:alpha val="70000"/>
                      </a:schemeClr>
                    </a:solidFill>
                  </a:endParaRPr>
                </a:p>
                <a:p>
                  <a:pPr marL="228600" indent="-228600" algn="ctr">
                    <a:lnSpc>
                      <a:spcPct val="130000"/>
                    </a:lnSpc>
                    <a:spcBef>
                      <a:spcPts val="1000"/>
                    </a:spcBef>
                    <a:buFont typeface="+mj-lt"/>
                    <a:buAutoNum type="arabicPeriod"/>
                  </a:pPr>
                  <a:r>
                    <a:rPr lang="de-DE" altLang="en-US" sz="1200" dirty="0">
                      <a:solidFill>
                        <a:schemeClr val="tx1">
                          <a:alpha val="70000"/>
                        </a:schemeClr>
                      </a:solidFill>
                    </a:rPr>
                    <a:t>RGB &amp; S-RGB (6-Ch)</a:t>
                  </a:r>
                  <a:endParaRPr lang="de-DE" altLang="en-US" sz="1200" dirty="0">
                    <a:solidFill>
                      <a:schemeClr val="tx1">
                        <a:alpha val="70000"/>
                      </a:schemeClr>
                    </a:solidFill>
                  </a:endParaRPr>
                </a:p>
                <a:p>
                  <a:pPr marL="228600" indent="-228600" algn="ctr">
                    <a:lnSpc>
                      <a:spcPct val="130000"/>
                    </a:lnSpc>
                    <a:spcBef>
                      <a:spcPts val="1000"/>
                    </a:spcBef>
                    <a:buFont typeface="+mj-lt"/>
                    <a:buAutoNum type="arabicPeriod"/>
                  </a:pPr>
                  <a:endParaRPr lang="de-DE" altLang="en-US" sz="1200" dirty="0">
                    <a:solidFill>
                      <a:schemeClr val="tx1">
                        <a:alpha val="70000"/>
                      </a:schemeClr>
                    </a:solidFill>
                  </a:endParaRPr>
                </a:p>
              </p:txBody>
            </p:sp>
          </mc:Choice>
          <mc:Fallback>
            <p:sp>
              <p:nvSpPr>
                <p:cNvPr id="28" name="Rectangle 2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14072" y="3437888"/>
                  <a:ext cx="2357804" cy="2495551"/>
                </a:xfrm>
                <a:prstGeom prst="rect">
                  <a:avLst/>
                </a:prstGeom>
                <a:blipFill rotWithShape="1">
                  <a:blip r:embed="rId1"/>
                </a:blipFill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en-US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9" name="Rectangle 28"/>
            <p:cNvSpPr/>
            <p:nvPr/>
          </p:nvSpPr>
          <p:spPr>
            <a:xfrm flipV="1">
              <a:off x="1814072" y="3437032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sp>
        <p:nvSpPr>
          <p:cNvPr id="7" name="Rectangle 10"/>
          <p:cNvSpPr/>
          <p:nvPr/>
        </p:nvSpPr>
        <p:spPr>
          <a:xfrm>
            <a:off x="466725" y="1691640"/>
            <a:ext cx="2212340" cy="56388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pPr algn="ctr">
              <a:lnSpc>
                <a:spcPct val="130000"/>
              </a:lnSpc>
            </a:pPr>
            <a:r>
              <a:rPr lang="de-DE" altLang="en-US" sz="1800" b="1" dirty="0">
                <a:solidFill>
                  <a:srgbClr val="FFFFFF">
                    <a:alpha val="70000"/>
                  </a:srgbClr>
                </a:solidFill>
              </a:rPr>
              <a:t>Input </a:t>
            </a:r>
            <a:endParaRPr lang="de-DE" altLang="en-US" sz="1800" b="1" dirty="0">
              <a:solidFill>
                <a:srgbClr val="FFFFFF">
                  <a:alpha val="70000"/>
                </a:srgbClr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3222625" y="2425065"/>
            <a:ext cx="2476500" cy="3660140"/>
            <a:chOff x="1814072" y="3437032"/>
            <a:chExt cx="2357804" cy="2496407"/>
          </a:xfrm>
        </p:grpSpPr>
        <p:sp>
          <p:nvSpPr>
            <p:cNvPr id="5" name="Rectangle 27"/>
            <p:cNvSpPr/>
            <p:nvPr/>
          </p:nvSpPr>
          <p:spPr>
            <a:xfrm>
              <a:off x="1814072" y="3437888"/>
              <a:ext cx="2357804" cy="24955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107950" tIns="504190" rIns="107950" bIns="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600" b="1" dirty="0">
                  <a:solidFill>
                    <a:schemeClr val="tx1"/>
                  </a:solidFill>
                </a:rPr>
                <a:t>Include transformation blocks inside the NN-flow</a:t>
              </a:r>
              <a:endParaRPr lang="en-US" sz="1600" b="1" dirty="0">
                <a:solidFill>
                  <a:schemeClr val="tx1"/>
                </a:solidFill>
              </a:endParaRPr>
            </a:p>
            <a:p>
              <a:pPr marL="228600" indent="-228600" algn="ctr">
                <a:lnSpc>
                  <a:spcPct val="130000"/>
                </a:lnSpc>
                <a:spcBef>
                  <a:spcPts val="1000"/>
                </a:spcBef>
                <a:buFont typeface="+mj-lt"/>
                <a:buAutoNum type="arabicPeriod"/>
              </a:pPr>
              <a:r>
                <a:rPr lang="de-DE" altLang="en-US" sz="1200" dirty="0">
                  <a:solidFill>
                    <a:schemeClr val="tx1">
                      <a:alpha val="70000"/>
                    </a:schemeClr>
                  </a:solidFill>
                  <a:sym typeface="+mn-ea"/>
                </a:rPr>
                <a:t>Normal-to-Depth Block</a:t>
              </a:r>
              <a:endParaRPr lang="de-DE" altLang="en-US" sz="1200" dirty="0">
                <a:solidFill>
                  <a:schemeClr val="tx1">
                    <a:alpha val="70000"/>
                  </a:schemeClr>
                </a:solidFill>
              </a:endParaRPr>
            </a:p>
            <a:p>
              <a:pPr marL="228600" indent="-228600" algn="ctr">
                <a:lnSpc>
                  <a:spcPct val="130000"/>
                </a:lnSpc>
                <a:spcBef>
                  <a:spcPts val="1000"/>
                </a:spcBef>
                <a:buFont typeface="+mj-lt"/>
                <a:buAutoNum type="arabicPeriod"/>
              </a:pPr>
              <a:r>
                <a:rPr lang="de-DE" altLang="en-US" sz="1200" dirty="0">
                  <a:solidFill>
                    <a:schemeClr val="tx1">
                      <a:alpha val="70000"/>
                    </a:schemeClr>
                  </a:solidFill>
                  <a:sym typeface="+mn-ea"/>
                </a:rPr>
                <a:t>Averaging Normal based on SP</a:t>
              </a:r>
              <a:endParaRPr lang="de-DE" altLang="en-US" sz="1000" dirty="0">
                <a:solidFill>
                  <a:schemeClr val="tx1">
                    <a:alpha val="70000"/>
                  </a:schemeClr>
                </a:solidFill>
              </a:endParaRPr>
            </a:p>
            <a:p>
              <a:pPr marL="228600" indent="-228600" algn="ctr">
                <a:lnSpc>
                  <a:spcPct val="130000"/>
                </a:lnSpc>
                <a:spcBef>
                  <a:spcPts val="1000"/>
                </a:spcBef>
                <a:buFont typeface="+mj-lt"/>
                <a:buAutoNum type="arabicPeriod"/>
              </a:pPr>
              <a:endParaRPr 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6" name="Rectangle 28"/>
            <p:cNvSpPr/>
            <p:nvPr/>
          </p:nvSpPr>
          <p:spPr>
            <a:xfrm flipV="1">
              <a:off x="1814072" y="3437032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6275070" y="2425065"/>
            <a:ext cx="2476500" cy="3660140"/>
            <a:chOff x="1814072" y="3437032"/>
            <a:chExt cx="2357804" cy="2496407"/>
          </a:xfrm>
        </p:grpSpPr>
        <p:sp>
          <p:nvSpPr>
            <p:cNvPr id="11" name="Rectangle 27"/>
            <p:cNvSpPr/>
            <p:nvPr/>
          </p:nvSpPr>
          <p:spPr>
            <a:xfrm>
              <a:off x="1814072" y="3437888"/>
              <a:ext cx="2357804" cy="24955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71755" tIns="431800" rIns="71755" bIns="36195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600" b="1" dirty="0">
                  <a:solidFill>
                    <a:schemeClr val="tx1"/>
                  </a:solidFill>
                </a:rPr>
                <a:t>Let the NN learn with Normal and SP information</a:t>
              </a:r>
              <a:endParaRPr lang="en-US" sz="1600" b="1" dirty="0">
                <a:solidFill>
                  <a:schemeClr val="tx1"/>
                </a:solidFill>
              </a:endParaRPr>
            </a:p>
            <a:p>
              <a:pPr marL="228600" indent="-228600" algn="ctr">
                <a:lnSpc>
                  <a:spcPct val="130000"/>
                </a:lnSpc>
                <a:spcBef>
                  <a:spcPts val="1000"/>
                </a:spcBef>
                <a:buFont typeface="+mj-lt"/>
                <a:buAutoNum type="arabicPeriod"/>
              </a:pPr>
              <a:r>
                <a:rPr lang="de-DE" altLang="en-US" sz="1200" dirty="0">
                  <a:solidFill>
                    <a:schemeClr val="tx1">
                      <a:alpha val="70000"/>
                    </a:schemeClr>
                  </a:solidFill>
                  <a:sym typeface="+mn-ea"/>
                </a:rPr>
                <a:t>improve depth accuracy with superpixel boundary</a:t>
              </a:r>
              <a:endParaRPr lang="de-DE" altLang="en-US" sz="1200" dirty="0">
                <a:solidFill>
                  <a:schemeClr val="tx1">
                    <a:alpha val="70000"/>
                  </a:schemeClr>
                </a:solidFill>
                <a:sym typeface="+mn-ea"/>
              </a:endParaRPr>
            </a:p>
            <a:p>
              <a:pPr marL="228600" indent="-228600" algn="ctr">
                <a:lnSpc>
                  <a:spcPct val="130000"/>
                </a:lnSpc>
                <a:spcBef>
                  <a:spcPts val="1000"/>
                </a:spcBef>
                <a:buFont typeface="+mj-lt"/>
                <a:buAutoNum type="arabicPeriod"/>
              </a:pPr>
              <a:r>
                <a:rPr lang="de-DE" altLang="en-US" sz="1200" dirty="0">
                  <a:solidFill>
                    <a:schemeClr val="tx1">
                      <a:alpha val="70000"/>
                    </a:schemeClr>
                  </a:solidFill>
                  <a:sym typeface="+mn-ea"/>
                </a:rPr>
                <a:t>enforce normal unity constraint on superpixel surface </a:t>
              </a:r>
              <a:endParaRPr lang="de-DE" altLang="en-US" sz="1200" b="1" dirty="0">
                <a:solidFill>
                  <a:schemeClr val="tx1">
                    <a:alpha val="70000"/>
                  </a:schemeClr>
                </a:solidFill>
                <a:sym typeface="+mn-ea"/>
              </a:endParaRPr>
            </a:p>
          </p:txBody>
        </p:sp>
        <p:sp>
          <p:nvSpPr>
            <p:cNvPr id="15" name="Rectangle 28"/>
            <p:cNvSpPr/>
            <p:nvPr/>
          </p:nvSpPr>
          <p:spPr>
            <a:xfrm flipV="1">
              <a:off x="1814072" y="3437032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725" y="2660650"/>
            <a:ext cx="2183765" cy="50038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rcRect t="7479"/>
          <a:stretch>
            <a:fillRect/>
          </a:stretch>
        </p:blipFill>
        <p:spPr>
          <a:xfrm>
            <a:off x="6362065" y="2647315"/>
            <a:ext cx="2301875" cy="84836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3" name="Cube 12"/>
          <p:cNvSpPr/>
          <p:nvPr/>
        </p:nvSpPr>
        <p:spPr>
          <a:xfrm>
            <a:off x="5022215" y="2647315"/>
            <a:ext cx="386715" cy="789940"/>
          </a:xfrm>
          <a:prstGeom prst="cube">
            <a:avLst/>
          </a:prstGeom>
          <a:gradFill>
            <a:gsLst>
              <a:gs pos="0">
                <a:srgbClr val="9EE256"/>
              </a:gs>
              <a:gs pos="100000">
                <a:srgbClr val="52762D"/>
              </a:gs>
            </a:gsLst>
            <a:lin ang="5400000" scaled="0"/>
          </a:gra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rcRect l="5548" t="20451" r="4344" b="3880"/>
          <a:stretch>
            <a:fillRect/>
          </a:stretch>
        </p:blipFill>
        <p:spPr>
          <a:xfrm>
            <a:off x="3392805" y="2589530"/>
            <a:ext cx="1330325" cy="916305"/>
          </a:xfrm>
          <a:prstGeom prst="rect">
            <a:avLst/>
          </a:prstGeom>
        </p:spPr>
      </p:pic>
      <p:cxnSp>
        <p:nvCxnSpPr>
          <p:cNvPr id="16" name="Straight Arrow Connector 15"/>
          <p:cNvCxnSpPr/>
          <p:nvPr/>
        </p:nvCxnSpPr>
        <p:spPr>
          <a:xfrm flipV="1">
            <a:off x="4168775" y="2647315"/>
            <a:ext cx="474980" cy="304800"/>
          </a:xfrm>
          <a:prstGeom prst="straightConnector1">
            <a:avLst/>
          </a:prstGeom>
          <a:ln>
            <a:solidFill>
              <a:srgbClr val="92D050"/>
            </a:solidFill>
            <a:tailEnd type="triangl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7106285" y="2679065"/>
            <a:ext cx="0" cy="577850"/>
          </a:xfrm>
          <a:prstGeom prst="straightConnector1">
            <a:avLst/>
          </a:prstGeom>
          <a:ln>
            <a:solidFill>
              <a:srgbClr val="92D050"/>
            </a:solidFill>
            <a:tailEnd type="triangl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8027035" y="2621915"/>
            <a:ext cx="0" cy="577850"/>
          </a:xfrm>
          <a:prstGeom prst="straightConnector1">
            <a:avLst/>
          </a:prstGeom>
          <a:ln>
            <a:solidFill>
              <a:srgbClr val="92D050"/>
            </a:solidFill>
            <a:tailEnd type="triangl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1" name="Rounded Rectangle 20"/>
          <p:cNvSpPr/>
          <p:nvPr/>
        </p:nvSpPr>
        <p:spPr>
          <a:xfrm rot="19020000">
            <a:off x="3929380" y="3046095"/>
            <a:ext cx="393065" cy="296545"/>
          </a:xfrm>
          <a:prstGeom prst="roundRect">
            <a:avLst>
              <a:gd name="adj" fmla="val 9331"/>
            </a:avLst>
          </a:prstGeom>
          <a:noFill/>
          <a:ln w="22225" cmpd="sng">
            <a:solidFill>
              <a:srgbClr val="000000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/>
          <p:cNvSpPr/>
          <p:nvPr/>
        </p:nvSpPr>
        <p:spPr>
          <a:xfrm>
            <a:off x="3275965" y="3271520"/>
            <a:ext cx="669925" cy="306070"/>
          </a:xfrm>
          <a:prstGeom prst="round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altLang="en-US" sz="700">
                <a:solidFill>
                  <a:schemeClr val="tx1"/>
                </a:solidFill>
              </a:rPr>
              <a:t>superpixel</a:t>
            </a:r>
            <a:endParaRPr lang="de-DE" altLang="en-US" sz="700">
              <a:solidFill>
                <a:schemeClr val="tx1"/>
              </a:solidFill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4458970" y="2425065"/>
            <a:ext cx="669925" cy="30607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altLang="en-US" sz="700">
                <a:gradFill>
                  <a:gsLst>
                    <a:gs pos="0">
                      <a:srgbClr val="9EE256"/>
                    </a:gs>
                    <a:gs pos="100000">
                      <a:srgbClr val="52762D"/>
                    </a:gs>
                  </a:gsLst>
                  <a:lin ang="5400000" scaled="0"/>
                </a:gradFill>
              </a:rPr>
              <a:t>normal</a:t>
            </a:r>
            <a:endParaRPr lang="de-DE" altLang="en-US" sz="700">
              <a:gradFill>
                <a:gsLst>
                  <a:gs pos="0">
                    <a:srgbClr val="9EE256"/>
                  </a:gs>
                  <a:gs pos="100000">
                    <a:srgbClr val="52762D"/>
                  </a:gs>
                </a:gsLst>
                <a:lin ang="5400000" scaled="0"/>
              </a:gra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5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7" grpId="0" animBg="1"/>
      <p:bldP spid="13" grpId="0" animBg="1"/>
      <p:bldP spid="21" grpId="0" animBg="1"/>
      <p:bldP spid="22" grpId="0" animBg="1"/>
      <p:bldP spid="2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dirty="0" err="1">
                <a:sym typeface="+mn-ea"/>
              </a:rPr>
              <a:t>Improvements</a:t>
            </a:r>
            <a:br>
              <a:rPr lang="de-DE" altLang="en-US" dirty="0" err="1">
                <a:sym typeface="+mn-ea"/>
              </a:rPr>
            </a:br>
            <a:r>
              <a:rPr lang="de-DE" altLang="en-US" sz="2000" dirty="0" err="1">
                <a:sym typeface="+mn-ea"/>
              </a:rPr>
              <a:t>3 pillar focus</a:t>
            </a:r>
            <a:endParaRPr lang="de-DE" altLang="en-US" sz="2000" dirty="0" err="1">
              <a:sym typeface="+mn-ea"/>
            </a:endParaRPr>
          </a:p>
        </p:txBody>
      </p:sp>
      <p:sp>
        <p:nvSpPr>
          <p:cNvPr id="9" name="Rectangle 10"/>
          <p:cNvSpPr/>
          <p:nvPr/>
        </p:nvSpPr>
        <p:spPr>
          <a:xfrm>
            <a:off x="3222625" y="1691640"/>
            <a:ext cx="2477135" cy="56388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pPr algn="ctr">
              <a:lnSpc>
                <a:spcPct val="130000"/>
              </a:lnSpc>
            </a:pPr>
            <a:r>
              <a:rPr lang="de-DE" altLang="en-US" sz="1800" b="1" dirty="0">
                <a:solidFill>
                  <a:srgbClr val="FFFFFF">
                    <a:alpha val="70000"/>
                  </a:srgbClr>
                </a:solidFill>
              </a:rPr>
              <a:t>Architecture</a:t>
            </a:r>
            <a:endParaRPr lang="de-DE" altLang="en-US" sz="1800" b="1" dirty="0">
              <a:solidFill>
                <a:srgbClr val="FFFFFF">
                  <a:alpha val="70000"/>
                </a:srgbClr>
              </a:solidFill>
            </a:endParaRPr>
          </a:p>
        </p:txBody>
      </p:sp>
      <p:sp>
        <p:nvSpPr>
          <p:cNvPr id="10" name="Rectangle 10"/>
          <p:cNvSpPr/>
          <p:nvPr/>
        </p:nvSpPr>
        <p:spPr>
          <a:xfrm>
            <a:off x="6273800" y="1691640"/>
            <a:ext cx="2477135" cy="56388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pPr algn="ctr">
              <a:lnSpc>
                <a:spcPct val="130000"/>
              </a:lnSpc>
            </a:pPr>
            <a:r>
              <a:rPr lang="de-DE" altLang="en-US" sz="1800" b="1" dirty="0">
                <a:solidFill>
                  <a:srgbClr val="FFFFFF">
                    <a:alpha val="70000"/>
                  </a:srgbClr>
                </a:solidFill>
              </a:rPr>
              <a:t>Loss</a:t>
            </a:r>
            <a:endParaRPr lang="de-DE" altLang="en-US" sz="1800" b="1" dirty="0">
              <a:solidFill>
                <a:srgbClr val="FFFFFF">
                  <a:alpha val="70000"/>
                </a:srgbClr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466725" y="2425065"/>
            <a:ext cx="2192806" cy="3660140"/>
            <a:chOff x="1814072" y="3437032"/>
            <a:chExt cx="2357804" cy="2496407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8" name="Rectangle 27"/>
                <p:cNvSpPr/>
                <p:nvPr/>
              </p:nvSpPr>
              <p:spPr>
                <a:xfrm>
                  <a:off x="1814072" y="3437888"/>
                  <a:ext cx="2357804" cy="2495551"/>
                </a:xfrm>
                <a:prstGeom prst="rect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lIns="71755" tIns="324000" rIns="71755" bIns="396000" rtlCol="0" anchor="b"/>
                <a:lstStyle/>
                <a:p>
                  <a:pPr algn="ctr">
                    <a:lnSpc>
                      <a:spcPct val="130000"/>
                    </a:lnSpc>
                    <a:spcBef>
                      <a:spcPts val="1000"/>
                    </a:spcBef>
                  </a:pPr>
                  <a:r>
                    <a:rPr lang="de-DE" altLang="en-US" sz="1600" b="1" dirty="0">
                      <a:solidFill>
                        <a:schemeClr val="tx1"/>
                      </a:solidFill>
                    </a:rPr>
                    <a:t>Change input  channels </a:t>
                  </a:r>
                  <a:r>
                    <a:rPr lang="de-DE" altLang="en-US" sz="1600" b="1" dirty="0">
                      <a:solidFill>
                        <a:schemeClr val="tx1"/>
                      </a:solidFill>
                      <a:sym typeface="+mn-ea"/>
                    </a:rPr>
                    <a:t>(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de-DE" sz="1600" b="1" i="1" dirty="0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de-DE" sz="1600" b="1" i="1" dirty="0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𝑰</m:t>
                          </m:r>
                        </m:e>
                        <m:sub>
                          <m:r>
                            <a:rPr lang="en-US" altLang="de-DE" sz="1600" b="1" i="1" dirty="0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𝒕</m:t>
                          </m:r>
                        </m:sub>
                      </m:sSub>
                      <m:r>
                        <a:rPr lang="en-US" altLang="de-DE" sz="1600" b="1" i="1" dirty="0">
                          <a:solidFill>
                            <a:schemeClr val="tx1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)</m:t>
                      </m:r>
                    </m:oMath>
                  </a14:m>
                  <a:endParaRPr lang="de-DE" altLang="en-US" sz="1200" dirty="0">
                    <a:solidFill>
                      <a:srgbClr val="E9503E">
                        <a:alpha val="70000"/>
                      </a:srgbClr>
                    </a:solidFill>
                  </a:endParaRPr>
                </a:p>
                <a:p>
                  <a:pPr marL="228600" indent="-228600" algn="ctr">
                    <a:lnSpc>
                      <a:spcPct val="130000"/>
                    </a:lnSpc>
                    <a:spcBef>
                      <a:spcPts val="1000"/>
                    </a:spcBef>
                    <a:buFont typeface="+mj-lt"/>
                    <a:buAutoNum type="arabicPeriod"/>
                  </a:pPr>
                  <a:r>
                    <a:rPr lang="de-DE" altLang="en-US" sz="1200" dirty="0">
                      <a:solidFill>
                        <a:srgbClr val="E9503E">
                          <a:alpha val="70000"/>
                        </a:srgbClr>
                      </a:solidFill>
                    </a:rPr>
                    <a:t>Superpixel &amp; RGB (4-Ch)</a:t>
                  </a:r>
                  <a:endParaRPr lang="de-DE" altLang="en-US" sz="1200" dirty="0">
                    <a:solidFill>
                      <a:schemeClr val="tx1">
                        <a:alpha val="70000"/>
                      </a:schemeClr>
                    </a:solidFill>
                  </a:endParaRPr>
                </a:p>
                <a:p>
                  <a:pPr marL="228600" indent="-228600" algn="ctr">
                    <a:lnSpc>
                      <a:spcPct val="130000"/>
                    </a:lnSpc>
                    <a:spcBef>
                      <a:spcPts val="1000"/>
                    </a:spcBef>
                    <a:buFont typeface="+mj-lt"/>
                    <a:buAutoNum type="arabicPeriod"/>
                  </a:pPr>
                  <a:r>
                    <a:rPr lang="de-DE" altLang="en-US" sz="1200" dirty="0">
                      <a:solidFill>
                        <a:schemeClr val="tx1">
                          <a:alpha val="70000"/>
                        </a:schemeClr>
                      </a:solidFill>
                    </a:rPr>
                    <a:t>RGB &amp; S-RGB (6-Ch)</a:t>
                  </a:r>
                  <a:endParaRPr lang="de-DE" altLang="en-US" sz="1200" dirty="0">
                    <a:solidFill>
                      <a:schemeClr val="tx1">
                        <a:alpha val="70000"/>
                      </a:schemeClr>
                    </a:solidFill>
                  </a:endParaRPr>
                </a:p>
                <a:p>
                  <a:pPr marL="228600" indent="-228600" algn="ctr">
                    <a:lnSpc>
                      <a:spcPct val="130000"/>
                    </a:lnSpc>
                    <a:spcBef>
                      <a:spcPts val="1000"/>
                    </a:spcBef>
                    <a:buFont typeface="+mj-lt"/>
                    <a:buAutoNum type="arabicPeriod"/>
                  </a:pPr>
                  <a:endParaRPr lang="de-DE" altLang="en-US" sz="1200" dirty="0">
                    <a:solidFill>
                      <a:schemeClr val="tx1">
                        <a:alpha val="70000"/>
                      </a:schemeClr>
                    </a:solidFill>
                  </a:endParaRPr>
                </a:p>
              </p:txBody>
            </p:sp>
          </mc:Choice>
          <mc:Fallback>
            <p:sp>
              <p:nvSpPr>
                <p:cNvPr id="28" name="Rectangle 2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14072" y="3437888"/>
                  <a:ext cx="2357804" cy="2495551"/>
                </a:xfrm>
                <a:prstGeom prst="rect">
                  <a:avLst/>
                </a:prstGeom>
                <a:blipFill rotWithShape="1">
                  <a:blip r:embed="rId1"/>
                </a:blipFill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en-US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9" name="Rectangle 28"/>
            <p:cNvSpPr/>
            <p:nvPr/>
          </p:nvSpPr>
          <p:spPr>
            <a:xfrm flipV="1">
              <a:off x="1814072" y="3437032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sp>
        <p:nvSpPr>
          <p:cNvPr id="7" name="Rectangle 10"/>
          <p:cNvSpPr/>
          <p:nvPr/>
        </p:nvSpPr>
        <p:spPr>
          <a:xfrm>
            <a:off x="466725" y="1691640"/>
            <a:ext cx="2212340" cy="56388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pPr algn="ctr">
              <a:lnSpc>
                <a:spcPct val="130000"/>
              </a:lnSpc>
            </a:pPr>
            <a:r>
              <a:rPr lang="de-DE" altLang="en-US" sz="1800" b="1" dirty="0">
                <a:solidFill>
                  <a:srgbClr val="FFFFFF">
                    <a:alpha val="70000"/>
                  </a:srgbClr>
                </a:solidFill>
              </a:rPr>
              <a:t>Input </a:t>
            </a:r>
            <a:endParaRPr lang="de-DE" altLang="en-US" sz="1800" b="1" dirty="0">
              <a:solidFill>
                <a:srgbClr val="FFFFFF">
                  <a:alpha val="70000"/>
                </a:srgbClr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3222625" y="2425065"/>
            <a:ext cx="2476500" cy="3660140"/>
            <a:chOff x="1814072" y="3437032"/>
            <a:chExt cx="2357804" cy="2496407"/>
          </a:xfrm>
        </p:grpSpPr>
        <p:sp>
          <p:nvSpPr>
            <p:cNvPr id="5" name="Rectangle 27"/>
            <p:cNvSpPr/>
            <p:nvPr/>
          </p:nvSpPr>
          <p:spPr>
            <a:xfrm>
              <a:off x="1814072" y="3437888"/>
              <a:ext cx="2357804" cy="24955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107950" tIns="504190" rIns="107950" bIns="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600" b="1" dirty="0">
                  <a:solidFill>
                    <a:schemeClr val="tx1"/>
                  </a:solidFill>
                </a:rPr>
                <a:t>Include transformation blocks inside the NN-flow</a:t>
              </a:r>
              <a:endParaRPr lang="en-US" sz="1600" b="1" dirty="0">
                <a:solidFill>
                  <a:schemeClr val="tx1"/>
                </a:solidFill>
              </a:endParaRPr>
            </a:p>
            <a:p>
              <a:pPr marL="228600" indent="-228600" algn="ctr">
                <a:lnSpc>
                  <a:spcPct val="130000"/>
                </a:lnSpc>
                <a:spcBef>
                  <a:spcPts val="1000"/>
                </a:spcBef>
                <a:buFont typeface="+mj-lt"/>
                <a:buAutoNum type="arabicPeriod"/>
              </a:pPr>
              <a:r>
                <a:rPr lang="de-DE" altLang="en-US" sz="1200" dirty="0">
                  <a:solidFill>
                    <a:srgbClr val="E9503E">
                      <a:alpha val="70000"/>
                    </a:srgbClr>
                  </a:solidFill>
                  <a:sym typeface="+mn-ea"/>
                </a:rPr>
                <a:t>Normal-to-Depth Block</a:t>
              </a:r>
              <a:endParaRPr lang="de-DE" altLang="en-US" sz="1200" dirty="0">
                <a:solidFill>
                  <a:schemeClr val="tx1">
                    <a:alpha val="70000"/>
                  </a:schemeClr>
                </a:solidFill>
              </a:endParaRPr>
            </a:p>
            <a:p>
              <a:pPr marL="228600" indent="-228600" algn="ctr">
                <a:lnSpc>
                  <a:spcPct val="130000"/>
                </a:lnSpc>
                <a:spcBef>
                  <a:spcPts val="1000"/>
                </a:spcBef>
                <a:buFont typeface="+mj-lt"/>
                <a:buAutoNum type="arabicPeriod"/>
              </a:pPr>
              <a:r>
                <a:rPr lang="de-DE" altLang="en-US" sz="1200" dirty="0">
                  <a:solidFill>
                    <a:schemeClr val="tx1">
                      <a:alpha val="70000"/>
                    </a:schemeClr>
                  </a:solidFill>
                  <a:sym typeface="+mn-ea"/>
                </a:rPr>
                <a:t>Averaging Normal based on SP</a:t>
              </a:r>
              <a:endParaRPr lang="de-DE" altLang="en-US" sz="1000" dirty="0">
                <a:solidFill>
                  <a:schemeClr val="tx1">
                    <a:alpha val="70000"/>
                  </a:schemeClr>
                </a:solidFill>
              </a:endParaRPr>
            </a:p>
            <a:p>
              <a:pPr marL="228600" indent="-228600" algn="ctr">
                <a:lnSpc>
                  <a:spcPct val="130000"/>
                </a:lnSpc>
                <a:spcBef>
                  <a:spcPts val="1000"/>
                </a:spcBef>
                <a:buFont typeface="+mj-lt"/>
                <a:buAutoNum type="arabicPeriod"/>
              </a:pPr>
              <a:endParaRPr 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6" name="Rectangle 28"/>
            <p:cNvSpPr/>
            <p:nvPr/>
          </p:nvSpPr>
          <p:spPr>
            <a:xfrm flipV="1">
              <a:off x="1814072" y="3437032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6275070" y="2425065"/>
            <a:ext cx="2476500" cy="3660140"/>
            <a:chOff x="1814072" y="3437032"/>
            <a:chExt cx="2357804" cy="2496407"/>
          </a:xfrm>
        </p:grpSpPr>
        <p:sp>
          <p:nvSpPr>
            <p:cNvPr id="11" name="Rectangle 27"/>
            <p:cNvSpPr/>
            <p:nvPr/>
          </p:nvSpPr>
          <p:spPr>
            <a:xfrm>
              <a:off x="1814072" y="3437888"/>
              <a:ext cx="2357804" cy="24955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71755" tIns="431800" rIns="71755" bIns="36195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600" b="1" dirty="0">
                  <a:solidFill>
                    <a:schemeClr val="tx1"/>
                  </a:solidFill>
                </a:rPr>
                <a:t>Let the NN learn with Normal and SP information</a:t>
              </a:r>
              <a:endParaRPr lang="en-US" sz="1600" b="1" dirty="0">
                <a:solidFill>
                  <a:schemeClr val="tx1"/>
                </a:solidFill>
              </a:endParaRPr>
            </a:p>
            <a:p>
              <a:pPr marL="228600" indent="-228600" algn="ctr">
                <a:lnSpc>
                  <a:spcPct val="130000"/>
                </a:lnSpc>
                <a:spcBef>
                  <a:spcPts val="1000"/>
                </a:spcBef>
                <a:buFont typeface="+mj-lt"/>
                <a:buAutoNum type="arabicPeriod"/>
              </a:pPr>
              <a:r>
                <a:rPr lang="de-DE" altLang="en-US" sz="1200" dirty="0">
                  <a:solidFill>
                    <a:srgbClr val="E9503E">
                      <a:alpha val="70000"/>
                    </a:srgbClr>
                  </a:solidFill>
                  <a:sym typeface="+mn-ea"/>
                </a:rPr>
                <a:t>improve depth accuracy with superpixel boundary</a:t>
              </a:r>
              <a:endParaRPr lang="de-DE" altLang="en-US" sz="1200" dirty="0">
                <a:solidFill>
                  <a:srgbClr val="E9503E">
                    <a:alpha val="70000"/>
                  </a:srgbClr>
                </a:solidFill>
                <a:sym typeface="+mn-ea"/>
              </a:endParaRPr>
            </a:p>
            <a:p>
              <a:pPr marL="228600" indent="-228600" algn="ctr">
                <a:lnSpc>
                  <a:spcPct val="130000"/>
                </a:lnSpc>
                <a:spcBef>
                  <a:spcPts val="1000"/>
                </a:spcBef>
                <a:buFont typeface="+mj-lt"/>
                <a:buAutoNum type="arabicPeriod"/>
              </a:pPr>
              <a:r>
                <a:rPr lang="de-DE" altLang="en-US" sz="1200" dirty="0">
                  <a:solidFill>
                    <a:srgbClr val="E9503E">
                      <a:alpha val="70000"/>
                    </a:srgbClr>
                  </a:solidFill>
                  <a:sym typeface="+mn-ea"/>
                </a:rPr>
                <a:t>enforce normal unity constraint on superpixel surface</a:t>
              </a:r>
              <a:r>
                <a:rPr lang="de-DE" altLang="en-US" sz="1200" dirty="0">
                  <a:solidFill>
                    <a:schemeClr val="tx1">
                      <a:alpha val="70000"/>
                    </a:schemeClr>
                  </a:solidFill>
                  <a:sym typeface="+mn-ea"/>
                </a:rPr>
                <a:t> </a:t>
              </a:r>
              <a:endParaRPr lang="de-DE" altLang="en-US" sz="1200" b="1" dirty="0">
                <a:solidFill>
                  <a:schemeClr val="tx1">
                    <a:alpha val="70000"/>
                  </a:schemeClr>
                </a:solidFill>
                <a:sym typeface="+mn-ea"/>
              </a:endParaRPr>
            </a:p>
          </p:txBody>
        </p:sp>
        <p:sp>
          <p:nvSpPr>
            <p:cNvPr id="15" name="Rectangle 28"/>
            <p:cNvSpPr/>
            <p:nvPr/>
          </p:nvSpPr>
          <p:spPr>
            <a:xfrm flipV="1">
              <a:off x="1814072" y="3437032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725" y="2660650"/>
            <a:ext cx="2183765" cy="50038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rcRect t="7479"/>
          <a:stretch>
            <a:fillRect/>
          </a:stretch>
        </p:blipFill>
        <p:spPr>
          <a:xfrm>
            <a:off x="6362065" y="2647315"/>
            <a:ext cx="2301875" cy="84836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3" name="Cube 12"/>
          <p:cNvSpPr/>
          <p:nvPr/>
        </p:nvSpPr>
        <p:spPr>
          <a:xfrm>
            <a:off x="5022215" y="2647315"/>
            <a:ext cx="386715" cy="789940"/>
          </a:xfrm>
          <a:prstGeom prst="cube">
            <a:avLst/>
          </a:prstGeom>
          <a:gradFill>
            <a:gsLst>
              <a:gs pos="0">
                <a:srgbClr val="9EE256"/>
              </a:gs>
              <a:gs pos="100000">
                <a:srgbClr val="52762D"/>
              </a:gs>
            </a:gsLst>
            <a:lin ang="5400000" scaled="0"/>
          </a:gra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rcRect l="5548" t="20451" r="4344" b="3880"/>
          <a:stretch>
            <a:fillRect/>
          </a:stretch>
        </p:blipFill>
        <p:spPr>
          <a:xfrm>
            <a:off x="3392805" y="2589530"/>
            <a:ext cx="1330325" cy="916305"/>
          </a:xfrm>
          <a:prstGeom prst="rect">
            <a:avLst/>
          </a:prstGeom>
        </p:spPr>
      </p:pic>
      <p:cxnSp>
        <p:nvCxnSpPr>
          <p:cNvPr id="16" name="Straight Arrow Connector 15"/>
          <p:cNvCxnSpPr/>
          <p:nvPr/>
        </p:nvCxnSpPr>
        <p:spPr>
          <a:xfrm flipV="1">
            <a:off x="4168775" y="2647315"/>
            <a:ext cx="474980" cy="304800"/>
          </a:xfrm>
          <a:prstGeom prst="straightConnector1">
            <a:avLst/>
          </a:prstGeom>
          <a:ln>
            <a:solidFill>
              <a:srgbClr val="92D050"/>
            </a:solidFill>
            <a:tailEnd type="triangl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7106285" y="2679065"/>
            <a:ext cx="0" cy="577850"/>
          </a:xfrm>
          <a:prstGeom prst="straightConnector1">
            <a:avLst/>
          </a:prstGeom>
          <a:ln>
            <a:solidFill>
              <a:srgbClr val="92D050"/>
            </a:solidFill>
            <a:tailEnd type="triangl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8027035" y="2621915"/>
            <a:ext cx="0" cy="577850"/>
          </a:xfrm>
          <a:prstGeom prst="straightConnector1">
            <a:avLst/>
          </a:prstGeom>
          <a:ln>
            <a:solidFill>
              <a:srgbClr val="92D050"/>
            </a:solidFill>
            <a:tailEnd type="triangl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1" name="Rounded Rectangle 20"/>
          <p:cNvSpPr/>
          <p:nvPr/>
        </p:nvSpPr>
        <p:spPr>
          <a:xfrm rot="19020000">
            <a:off x="3929380" y="3046095"/>
            <a:ext cx="393065" cy="296545"/>
          </a:xfrm>
          <a:prstGeom prst="roundRect">
            <a:avLst>
              <a:gd name="adj" fmla="val 9331"/>
            </a:avLst>
          </a:prstGeom>
          <a:noFill/>
          <a:ln w="22225" cmpd="sng">
            <a:solidFill>
              <a:srgbClr val="000000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/>
          <p:cNvSpPr/>
          <p:nvPr/>
        </p:nvSpPr>
        <p:spPr>
          <a:xfrm>
            <a:off x="3275965" y="3271520"/>
            <a:ext cx="669925" cy="306070"/>
          </a:xfrm>
          <a:prstGeom prst="round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altLang="en-US" sz="700">
                <a:solidFill>
                  <a:schemeClr val="tx1"/>
                </a:solidFill>
              </a:rPr>
              <a:t>superpixel</a:t>
            </a:r>
            <a:endParaRPr lang="de-DE" altLang="en-US" sz="700">
              <a:solidFill>
                <a:schemeClr val="tx1"/>
              </a:solidFill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4458970" y="2425065"/>
            <a:ext cx="669925" cy="30607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altLang="en-US" sz="700">
                <a:gradFill>
                  <a:gsLst>
                    <a:gs pos="0">
                      <a:srgbClr val="9EE256"/>
                    </a:gs>
                    <a:gs pos="100000">
                      <a:srgbClr val="52762D"/>
                    </a:gs>
                  </a:gsLst>
                  <a:lin ang="5400000" scaled="0"/>
                </a:gradFill>
              </a:rPr>
              <a:t>normal</a:t>
            </a:r>
            <a:endParaRPr lang="de-DE" altLang="en-US" sz="700">
              <a:gradFill>
                <a:gsLst>
                  <a:gs pos="0">
                    <a:srgbClr val="9EE256"/>
                  </a:gs>
                  <a:gs pos="100000">
                    <a:srgbClr val="52762D"/>
                  </a:gs>
                </a:gsLst>
                <a:lin ang="5400000" scaled="0"/>
              </a:gradFill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622935" y="5068570"/>
            <a:ext cx="1871345" cy="597535"/>
          </a:xfrm>
          <a:prstGeom prst="roundRect">
            <a:avLst>
              <a:gd name="adj" fmla="val 10808"/>
            </a:avLst>
          </a:prstGeom>
          <a:solidFill>
            <a:schemeClr val="accent3">
              <a:alpha val="59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>
            <a:off x="3317240" y="5222240"/>
            <a:ext cx="2288540" cy="597535"/>
          </a:xfrm>
          <a:prstGeom prst="roundRect">
            <a:avLst>
              <a:gd name="adj" fmla="val 10808"/>
            </a:avLst>
          </a:prstGeom>
          <a:solidFill>
            <a:schemeClr val="accent3">
              <a:alpha val="59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ldLvl="0" animBg="1"/>
      <p:bldP spid="18" grpId="0" bldLvl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dirty="0" err="1">
                <a:sym typeface="+mn-ea"/>
              </a:rPr>
              <a:t>Improvements</a:t>
            </a:r>
            <a:br>
              <a:rPr lang="en-US" dirty="0" err="1"/>
            </a:br>
            <a:r>
              <a:rPr lang="en-US" sz="2000" err="1">
                <a:sym typeface="+mn-ea"/>
              </a:rPr>
              <a:t>I</a:t>
            </a:r>
            <a:r>
              <a:rPr lang="de-DE" altLang="en-US" sz="2000" err="1">
                <a:sym typeface="+mn-ea"/>
              </a:rPr>
              <a:t>teration</a:t>
            </a:r>
            <a:r>
              <a:rPr lang="de-DE" altLang="en-US" sz="2000">
                <a:sym typeface="+mn-ea"/>
              </a:rPr>
              <a:t> I: </a:t>
            </a:r>
            <a:r>
              <a:rPr lang="en-US" sz="2000" dirty="0" err="1"/>
              <a:t>B</a:t>
            </a:r>
            <a:r>
              <a:rPr lang="de-DE" altLang="en-US" sz="2000" dirty="0" err="1"/>
              <a:t>asic I - Superpixel</a:t>
            </a:r>
            <a:endParaRPr lang="de-DE" altLang="en-US" sz="2000" dirty="0" err="1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8775" y="1619885"/>
            <a:ext cx="8448675" cy="4479925"/>
          </a:xfrm>
        </p:spPr>
        <p:txBody>
          <a:bodyPr/>
          <a:lstStyle/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 altLang="en-US" dirty="0">
                <a:solidFill>
                  <a:schemeClr val="tx1"/>
                </a:solidFill>
              </a:rPr>
              <a:t>Def: superpixel can be defined as a group of pixels that share </a:t>
            </a:r>
            <a:r>
              <a:rPr lang="de-DE" altLang="en-US" u="sng" dirty="0">
                <a:solidFill>
                  <a:schemeClr val="tx1"/>
                </a:solidFill>
              </a:rPr>
              <a:t>common characteristics</a:t>
            </a:r>
            <a:r>
              <a:rPr lang="de-DE" altLang="en-US" dirty="0">
                <a:solidFill>
                  <a:schemeClr val="tx1"/>
                </a:solidFill>
              </a:rPr>
              <a:t> (e.g. pixel intensity)</a:t>
            </a:r>
            <a:endParaRPr lang="de-DE" altLang="en-US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endParaRPr lang="de-DE" altLang="en-US" dirty="0">
              <a:solidFill>
                <a:schemeClr val="tx1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de-DE" altLang="en-US" dirty="0">
              <a:solidFill>
                <a:schemeClr val="tx1"/>
              </a:solidFill>
            </a:endParaRPr>
          </a:p>
        </p:txBody>
      </p:sp>
      <p:pic>
        <p:nvPicPr>
          <p:cNvPr id="5" name="Inhaltsplatzhalter 4"/>
          <p:cNvPicPr>
            <a:picLocks noGrp="1"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16" r="49928" b="55040"/>
          <a:stretch>
            <a:fillRect/>
          </a:stretch>
        </p:blipFill>
        <p:spPr>
          <a:xfrm>
            <a:off x="90805" y="2945130"/>
            <a:ext cx="4401185" cy="16649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" name="Inhaltsplatzhalter 4"/>
          <p:cNvPicPr>
            <a:picLocks noGrp="1"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30" t="52994" b="27132"/>
          <a:stretch>
            <a:fillRect/>
          </a:stretch>
        </p:blipFill>
        <p:spPr>
          <a:xfrm>
            <a:off x="4438015" y="2877820"/>
            <a:ext cx="4383405" cy="1746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28" name="Shape 728"/>
          <p:cNvSpPr txBox="1"/>
          <p:nvPr/>
        </p:nvSpPr>
        <p:spPr>
          <a:xfrm>
            <a:off x="879475" y="2555240"/>
            <a:ext cx="7512685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sz="2000" dirty="0" err="1">
                <a:solidFill>
                  <a:schemeClr val="accent6"/>
                </a:solidFill>
                <a:sym typeface="+mn-ea"/>
              </a:rPr>
              <a:t>current favorite: </a:t>
            </a:r>
            <a:r>
              <a:rPr lang="de-DE" sz="2000" b="1" dirty="0" err="1">
                <a:solidFill>
                  <a:schemeClr val="accent6"/>
                </a:solidFill>
                <a:sym typeface="+mn-ea"/>
              </a:rPr>
              <a:t>Fitzgerald</a:t>
            </a:r>
            <a:r>
              <a:rPr lang="de-DE" sz="2000" dirty="0" err="1">
                <a:solidFill>
                  <a:schemeClr val="accent6"/>
                </a:solidFill>
                <a:sym typeface="+mn-ea"/>
              </a:rPr>
              <a:t> &amp; </a:t>
            </a:r>
            <a:r>
              <a:rPr lang="de-DE" sz="2000" b="1" dirty="0" err="1">
                <a:solidFill>
                  <a:schemeClr val="accent6"/>
                </a:solidFill>
                <a:sym typeface="+mn-ea"/>
              </a:rPr>
              <a:t>SLIC </a:t>
            </a:r>
            <a:endParaRPr lang="de-DE" altLang="en-GB" sz="2000" b="1" dirty="0" err="1">
              <a:solidFill>
                <a:schemeClr val="accent6"/>
              </a:solidFill>
              <a:sym typeface="+mn-ea"/>
            </a:endParaRPr>
          </a:p>
        </p:txBody>
      </p:sp>
      <p:pic>
        <p:nvPicPr>
          <p:cNvPr id="8" name="raw_data-2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8900" y="2940050"/>
            <a:ext cx="4350385" cy="1622425"/>
          </a:xfrm>
          <a:prstGeom prst="rect">
            <a:avLst/>
          </a:prstGeom>
        </p:spPr>
      </p:pic>
      <p:pic>
        <p:nvPicPr>
          <p:cNvPr id="9" name="slic_bound">
            <a:hlinkClick r:id="" action="ppaction://media"/>
          </p:cNvPr>
          <p:cNvPicPr/>
          <p:nvPr>
            <a:vide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438015" y="2966720"/>
            <a:ext cx="4350385" cy="1622425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394970" y="4937765"/>
            <a:ext cx="8371205" cy="1306825"/>
            <a:chOff x="1814072" y="3582018"/>
            <a:chExt cx="2357804" cy="2640527"/>
          </a:xfrm>
        </p:grpSpPr>
        <p:sp>
          <p:nvSpPr>
            <p:cNvPr id="28" name="Rectangle 27"/>
            <p:cNvSpPr/>
            <p:nvPr/>
          </p:nvSpPr>
          <p:spPr>
            <a:xfrm>
              <a:off x="1814072" y="3726994"/>
              <a:ext cx="2357804" cy="24955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400" b="1" dirty="0">
                  <a:solidFill>
                    <a:schemeClr val="tx1"/>
                  </a:solidFill>
                </a:rPr>
                <a:t>Conclusion</a:t>
              </a:r>
              <a:endParaRPr lang="en-US" sz="14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400" dirty="0">
                  <a:solidFill>
                    <a:schemeClr val="tx2"/>
                  </a:solidFill>
                  <a:sym typeface="+mn-ea"/>
                </a:rPr>
                <a:t>superpixel can be usefull additional information for the net to approximate depth since they model surfaces and reduce image complexity into a composition of multiple pla</a:t>
              </a: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nes</a:t>
              </a:r>
              <a:r>
                <a:rPr lang="de-DE" altLang="en-US" sz="1400" dirty="0">
                  <a:solidFill>
                    <a:schemeClr val="bg1"/>
                  </a:solidFill>
                  <a:sym typeface="+mn-ea"/>
                </a:rPr>
                <a:t>s</a:t>
              </a:r>
              <a:endParaRPr lang="de-DE" altLang="en-US" sz="1400" b="1" dirty="0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15" dur="1536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6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17" dur="15367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24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25" repeatCount="indefinite" fill="remove" display="1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video>
            <p:video>
              <p:cMediaNode>
                <p:cTn id="26" repeatCount="indefinite" fill="remove" display="1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video>
          </p:childTnLst>
        </p:cTn>
      </p:par>
    </p:tnLst>
    <p:bldLst>
      <p:bldP spid="728" grpId="0"/>
      <p:bldP spid="728" grpId="1"/>
      <p:bldP spid="728" grpId="2"/>
      <p:bldP spid="728" grpId="3"/>
      <p:bldP spid="728" grpId="4"/>
      <p:bldP spid="728" grpId="5"/>
    </p:bldLst>
  </p:timing>
</p:sld>
</file>

<file path=ppt/theme/theme1.xml><?xml version="1.0" encoding="utf-8"?>
<a:theme xmlns:a="http://schemas.openxmlformats.org/drawingml/2006/main" name="Präsentationsvorlage_BWL9">
  <a:themeElements>
    <a:clrScheme name="v1_TUD_Präsentation_ro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v1_TUD_Präsentation_ro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v1_TUD_Präsentation_ro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Präsentationsvorlage_BWL9</Template>
  <TotalTime>0</TotalTime>
  <Words>16139</Words>
  <Application>WPS Presentation</Application>
  <PresentationFormat>Bildschirmpräsentation (4:3)</PresentationFormat>
  <Paragraphs>1253</Paragraphs>
  <Slides>56</Slides>
  <Notes>4</Notes>
  <HiddenSlides>0</HiddenSlides>
  <MMClips>6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56</vt:i4>
      </vt:variant>
    </vt:vector>
  </HeadingPairs>
  <TitlesOfParts>
    <vt:vector size="73" baseType="lpstr">
      <vt:lpstr>Arial</vt:lpstr>
      <vt:lpstr>SimSun</vt:lpstr>
      <vt:lpstr>Wingdings</vt:lpstr>
      <vt:lpstr>Tahoma</vt:lpstr>
      <vt:lpstr>Stafford</vt:lpstr>
      <vt:lpstr>PingFang SC</vt:lpstr>
      <vt:lpstr>Bitstream Charter</vt:lpstr>
      <vt:lpstr>Open Sans</vt:lpstr>
      <vt:lpstr>Cambria Math</vt:lpstr>
      <vt:lpstr>Source Sans Pro</vt:lpstr>
      <vt:lpstr>Arial</vt:lpstr>
      <vt:lpstr>Calibri</vt:lpstr>
      <vt:lpstr>Helvetica Neue</vt:lpstr>
      <vt:lpstr>微软雅黑</vt:lpstr>
      <vt:lpstr>Arial Unicode MS</vt:lpstr>
      <vt:lpstr>Songti SC</vt:lpstr>
      <vt:lpstr>Präsentationsvorlage_BWL9</vt:lpstr>
      <vt:lpstr>Final Presentation: Piecewise monocular depth estimation by plane fitting</vt:lpstr>
      <vt:lpstr>Agenda</vt:lpstr>
      <vt:lpstr>Overview incl. Goal</vt:lpstr>
      <vt:lpstr>2. Architecture     Dataset: KITTI Dataset and Eigensplit</vt:lpstr>
      <vt:lpstr>Architecture Overview: Digging Into Self-Supervised Monocular Depth Estimation [1]</vt:lpstr>
      <vt:lpstr>Architecture Loss: Digging Into Self-Supervised Monocular Depth Estimation [1]</vt:lpstr>
      <vt:lpstr>Improvements 3 pillar focus</vt:lpstr>
      <vt:lpstr>Improvements 3 pillar focus</vt:lpstr>
      <vt:lpstr>Improvements Iteration I: Basic I - Superpixel</vt:lpstr>
      <vt:lpstr>3 . Improvements        Iteration  I: 4 CH-Input: RGB+SP</vt:lpstr>
      <vt:lpstr>Improvements Iteration I: 4 Channel Input (Superpixel &amp; RGB)</vt:lpstr>
      <vt:lpstr>3.  Improvements      Iteration I: Basic II - Normal Computation</vt:lpstr>
      <vt:lpstr>3. Improvements     Iteration II: Introducing N2D Block</vt:lpstr>
      <vt:lpstr>Improvements Iteration I: Normal 2 Depth Block</vt:lpstr>
      <vt:lpstr>Improvements Iteration II: 4 Ch + N2D Block</vt:lpstr>
      <vt:lpstr>3 . Improvements        Iteration  III: Superpixel in Loss Function</vt:lpstr>
      <vt:lpstr>3 . Improvements       Iteration  III: Superpixel in Loss Function</vt:lpstr>
      <vt:lpstr>3 . Improvements      Iteration  III: Binary &amp; Continuous Superpixel Loss</vt:lpstr>
      <vt:lpstr>Improvements Iteration III: Binary Superpixel Loss</vt:lpstr>
      <vt:lpstr>Improvements Iteration III: Continuous Superpixel Loss</vt:lpstr>
      <vt:lpstr>Loss Function Normals in Loss Function</vt:lpstr>
      <vt:lpstr>Loss Function Normals in Loss Function</vt:lpstr>
      <vt:lpstr>Improvements Iteration IV: Normals in Loss Function</vt:lpstr>
      <vt:lpstr>Improvements Iteration IV: Normals in Loss Function</vt:lpstr>
      <vt:lpstr>Improvements Iteration V: Normal Loss &amp; Continuous Superpixel Loss</vt:lpstr>
      <vt:lpstr>Improvements Iteration V: Normal Loss &amp; Continuous Superpixel Loss</vt:lpstr>
      <vt:lpstr>Improvements Iteration V: Normal Loss &amp; Continuous Superpixel Loss</vt:lpstr>
      <vt:lpstr>4. Results     All Approaches</vt:lpstr>
      <vt:lpstr>4. Results     Demo: Compare Results</vt:lpstr>
      <vt:lpstr>4. Results     Demo II</vt:lpstr>
      <vt:lpstr>4. Results     Demo II</vt:lpstr>
      <vt:lpstr>4. Results     Demo II</vt:lpstr>
      <vt:lpstr>4. Results     Demo II</vt:lpstr>
      <vt:lpstr>4. Results     Demo II</vt:lpstr>
      <vt:lpstr>4. Results     Demo II</vt:lpstr>
      <vt:lpstr>5. Further approaches     Improvement of Loss </vt:lpstr>
      <vt:lpstr>6. Review</vt:lpstr>
      <vt:lpstr>Literature</vt:lpstr>
      <vt:lpstr>7. Backup Slides</vt:lpstr>
      <vt:lpstr>Architecture LOSS: Digging Into Self-Supervised Monocular Depth Estimation [1]</vt:lpstr>
      <vt:lpstr>Loss Function Superpixel Binary Loss Function </vt:lpstr>
      <vt:lpstr>Loss Function Superpixel Continuous Loss Function</vt:lpstr>
      <vt:lpstr>Architecture Detail View: Digging deeper into Monocular View [1]</vt:lpstr>
      <vt:lpstr>Improvements Basic I: Superpixel - Demo on KITTI</vt:lpstr>
      <vt:lpstr>Superpixel Benchmark Parameters</vt:lpstr>
      <vt:lpstr>Superpixel Benchmark Parameters</vt:lpstr>
      <vt:lpstr>Superpixel Benchmark Parameters</vt:lpstr>
      <vt:lpstr>Superpixel Benchmark Parameters</vt:lpstr>
      <vt:lpstr>Benchmark of depth estimation Algorithm some commonly used error metrics:</vt:lpstr>
      <vt:lpstr>Improvements Iteration I: Normal 2 Depth Block</vt:lpstr>
      <vt:lpstr>Architecture New Input: RGB </vt:lpstr>
      <vt:lpstr>4. Results     Focus on three significant approaches </vt:lpstr>
      <vt:lpstr>3.  Improvements      Iteration I: Basic II - Normal Computation</vt:lpstr>
      <vt:lpstr>3.  Improvements      Improvement normals with Superpixel</vt:lpstr>
      <vt:lpstr>4. Results     Demo II</vt:lpstr>
      <vt:lpstr>4. Results     Demo II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creator>Moritz Lohse</dc:creator>
  <cp:lastModifiedBy>felix</cp:lastModifiedBy>
  <cp:revision>210</cp:revision>
  <dcterms:created xsi:type="dcterms:W3CDTF">2020-02-13T10:11:42Z</dcterms:created>
  <dcterms:modified xsi:type="dcterms:W3CDTF">2020-02-13T10:11:42Z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1033-1.9.0.3020</vt:lpwstr>
  </property>
</Properties>
</file>